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38" r:id="rId2"/>
    <p:sldId id="771" r:id="rId3"/>
    <p:sldId id="769" r:id="rId4"/>
    <p:sldId id="770" r:id="rId5"/>
    <p:sldId id="756" r:id="rId6"/>
    <p:sldId id="758" r:id="rId7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9E1"/>
    <a:srgbClr val="E6B9B8"/>
    <a:srgbClr val="656565"/>
    <a:srgbClr val="2C3945"/>
    <a:srgbClr val="2E96DA"/>
    <a:srgbClr val="1F74FF"/>
    <a:srgbClr val="FF00FF"/>
    <a:srgbClr val="64B7E1"/>
    <a:srgbClr val="800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7400" autoAdjust="0"/>
  </p:normalViewPr>
  <p:slideViewPr>
    <p:cSldViewPr>
      <p:cViewPr varScale="1">
        <p:scale>
          <a:sx n="130" d="100"/>
          <a:sy n="130" d="100"/>
        </p:scale>
        <p:origin x="307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D7D0FC4-79A4-4CD6-9D21-6D2AFDDF42EC}" type="datetimeFigureOut">
              <a:rPr lang="en-JM" smtClean="0"/>
              <a:t>20/4/2017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EA829E4-7B8F-48ED-BCF8-1C0A3C64405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M" sz="1200" dirty="0">
              <a:solidFill>
                <a:srgbClr val="424C53"/>
              </a:solidFill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5405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M" sz="1200" dirty="0">
              <a:solidFill>
                <a:srgbClr val="424C53"/>
              </a:solidFill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t>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1098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M" sz="1200" dirty="0">
              <a:solidFill>
                <a:srgbClr val="424C53"/>
              </a:solidFill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5863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M" sz="1200" dirty="0">
              <a:solidFill>
                <a:srgbClr val="424C53"/>
              </a:solidFill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t>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5863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k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EB838B13-6924-4206-A10C-A3EC8F991326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6B0EA3E6-B1F8-4342-B502-7A7E840EC71C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 b="1">
                <a:solidFill>
                  <a:srgbClr val="595959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6445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85750"/>
            <a:ext cx="5715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1EFD8319-F131-433F-8578-8130D201B41F}" type="datetime1">
              <a:rPr lang="en-JM" smtClean="0"/>
              <a:t>20/4/2017</a:t>
            </a:fld>
            <a:endParaRPr lang="en-JM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2438400" cy="4705350"/>
          </a:xfrm>
          <a:prstGeom prst="rect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769201" y="438150"/>
            <a:ext cx="899999" cy="899999"/>
          </a:xfrm>
          <a:prstGeom prst="ellipse">
            <a:avLst/>
          </a:prstGeom>
          <a:noFill/>
          <a:ln>
            <a:solidFill>
              <a:srgbClr val="424C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39724" y="5086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194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9113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5715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1EFD8319-F131-433F-8578-8130D201B41F}" type="datetime1">
              <a:rPr lang="en-JM" smtClean="0"/>
              <a:t>20/4/2017</a:t>
            </a:fld>
            <a:endParaRPr lang="en-JM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0"/>
            <a:ext cx="3657600" cy="4552950"/>
          </a:xfrm>
          <a:prstGeom prst="rect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556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52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3C9470E5-F634-443A-AA79-AAF32FFFEDDA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A9E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369213CF-9261-4AD7-BDC8-B86648E51819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79E1ABC2-8FE6-42A7-9A1D-411A67E880C5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5811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5811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28765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28765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6A9E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79E1ABC2-8FE6-42A7-9A1D-411A67E880C5}" type="datetime1">
              <a:rPr lang="en-JM" smtClean="0"/>
              <a:t>20/4/2017</a:t>
            </a:fld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1520190"/>
            <a:ext cx="2286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86000" y="1520190"/>
            <a:ext cx="2286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572000" y="1520190"/>
            <a:ext cx="2286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858000" y="1520190"/>
            <a:ext cx="2286000" cy="228600"/>
          </a:xfrm>
          <a:prstGeom prst="rect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749742"/>
            <a:ext cx="2276856" cy="1309688"/>
          </a:xfrm>
        </p:spPr>
        <p:txBody>
          <a:bodyPr/>
          <a:lstStyle/>
          <a:p>
            <a:endParaRPr lang="en-JM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749742"/>
            <a:ext cx="2276856" cy="1309688"/>
          </a:xfrm>
        </p:spPr>
        <p:txBody>
          <a:bodyPr/>
          <a:lstStyle/>
          <a:p>
            <a:endParaRPr lang="en-JM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748790"/>
            <a:ext cx="2276856" cy="1309688"/>
          </a:xfrm>
        </p:spPr>
        <p:txBody>
          <a:bodyPr/>
          <a:lstStyle/>
          <a:p>
            <a:endParaRPr lang="en-JM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748790"/>
            <a:ext cx="2286000" cy="1309688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457200" y="334962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572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2590800" y="334962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25908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4800600" y="334962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006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7010400" y="334962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104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33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0C2D860D-967D-4BD9-A37F-189CE2836843}" type="datetime1">
              <a:rPr lang="en-JM" smtClean="0"/>
              <a:t>20/4/2017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8779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C547C458-496C-434C-A570-E4D6360DAA32}" type="datetime1">
              <a:rPr lang="en-JM" smtClean="0"/>
              <a:t>20/4/2017</a:t>
            </a:fld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33400" y="0"/>
            <a:ext cx="43434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81600" y="361950"/>
            <a:ext cx="35052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81600" y="971550"/>
            <a:ext cx="3505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014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1CD66C3F-13B1-47BF-B150-BDBD3EDFB8C5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A9E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3D8CED22-1324-420F-9DDB-486C9C86AD19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D4629C2-BE85-4169-82AB-464DF7657AE2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47750"/>
            <a:ext cx="9144000" cy="3581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336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38150"/>
            <a:ext cx="3810000" cy="857250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4CF31F37-9B96-4D7C-B7B5-43F72EAFD648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6269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9271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147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097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29200" y="1028700"/>
            <a:ext cx="38100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774DCCC9-5783-4D49-8445-B294FED8C3D2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352550"/>
            <a:ext cx="42672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638800" y="2502870"/>
            <a:ext cx="2994025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638800" y="2190750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5334000" y="3562350"/>
            <a:ext cx="2743200" cy="381000"/>
          </a:xfrm>
          <a:prstGeom prst="roundRect">
            <a:avLst>
              <a:gd name="adj" fmla="val 16667"/>
            </a:avLst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 IPSUM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5334000" y="1657350"/>
            <a:ext cx="762000" cy="284485"/>
          </a:xfrm>
          <a:prstGeom prst="roundRect">
            <a:avLst>
              <a:gd name="adj" fmla="val 8295"/>
            </a:avLst>
          </a:prstGeom>
          <a:solidFill>
            <a:srgbClr val="36A9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7010400" y="1660485"/>
            <a:ext cx="762000" cy="284485"/>
          </a:xfrm>
          <a:prstGeom prst="roundRect">
            <a:avLst>
              <a:gd name="adj" fmla="val 8295"/>
            </a:avLst>
          </a:prstGeom>
          <a:solidFill>
            <a:srgbClr val="424C53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6172200" y="1657350"/>
            <a:ext cx="762000" cy="284485"/>
          </a:xfrm>
          <a:prstGeom prst="roundRect">
            <a:avLst>
              <a:gd name="adj" fmla="val 8295"/>
            </a:avLst>
          </a:prstGeom>
          <a:solidFill>
            <a:srgbClr val="7B8F9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45FEE2C5-825C-409B-BBE1-69B1FFBF2DDD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038604" y="3479061"/>
            <a:ext cx="4419603" cy="8382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143000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347852" y="1786002"/>
            <a:ext cx="1911096" cy="191109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4572000" y="3181350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2186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F91ABA6-F974-49D1-B78E-5E0F019F2F20}" type="datetime1">
              <a:rPr lang="en-JM" smtClean="0"/>
              <a:t>20/4/2017</a:t>
            </a:fld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837540"/>
            <a:ext cx="0" cy="165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86133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5476" y="158750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4" y="1854987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79" y="1581149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1725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F91ABA6-F974-49D1-B78E-5E0F019F2F20}" type="datetime1">
              <a:rPr lang="en-JM" smtClean="0"/>
              <a:t>20/4/2017</a:t>
            </a:fld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837540"/>
            <a:ext cx="0" cy="16559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816100"/>
            <a:ext cx="2987675" cy="64056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143000" y="1587500"/>
            <a:ext cx="2459037" cy="3746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4" y="1809750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79" y="1581149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88686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8ACF51B5-98A1-4B54-A7E3-5902628B626E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152"/>
            <a:ext cx="3924300" cy="2325687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190751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7696200" cy="47942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19621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567115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338515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09217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8ACF51B5-98A1-4B54-A7E3-5902628B626E}" type="datetime1">
              <a:rPr lang="en-JM" smtClean="0"/>
              <a:t>20/4/2017</a:t>
            </a:fld>
            <a:endParaRPr lang="en-JM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7924800" cy="47942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81000" y="2848384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48000" y="2848384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15000" y="2823321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677390" y="3297174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JM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3392424" y="32971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JM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6211824" y="32971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JM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16002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43434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71628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54208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A9E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8C0E4627-DE2B-4CA6-BB37-D8B7D7229481}" type="datetime1">
              <a:rPr lang="en-JM" smtClean="0"/>
              <a:t>20/4/2017</a:t>
            </a:fld>
            <a:endParaRPr lang="en-JM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45315" y="1618814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65"/>
          </p:nvPr>
        </p:nvSpPr>
        <p:spPr>
          <a:xfrm>
            <a:off x="2780639" y="16573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66"/>
          </p:nvPr>
        </p:nvSpPr>
        <p:spPr>
          <a:xfrm>
            <a:off x="4800600" y="16573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6866088" y="16573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84213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728770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84213" y="31861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36A9E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84212" y="3365500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741613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36A9E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74161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800600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endParaRPr lang="en-JM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813443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36A9E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81344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919770" y="37147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932613" y="31813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36A9E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932612" y="33607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BB94B3F8-6268-4052-B0FB-448A863636EB}" type="datetime1">
              <a:rPr lang="en-JM" smtClean="0"/>
              <a:t>20/4/2017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A9E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9E9AC54A-676B-4975-9EF1-3F5C4FD04691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352550"/>
            <a:ext cx="2671762" cy="30067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5175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5175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1018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1018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926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926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66D98FCD-D03E-42F2-9B1E-C43514318C53}" type="datetime1">
              <a:rPr lang="en-JM" smtClean="0"/>
              <a:t>20/4/2017</a:t>
            </a:fld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2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424C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2156"/>
            <a:ext cx="4040188" cy="2540794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2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424C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012156"/>
            <a:ext cx="4041775" cy="2540794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113E649B-2A43-49A7-B9FD-0460FA7E8E17}" type="datetime1">
              <a:rPr lang="en-JM" smtClean="0"/>
              <a:t>20/4/2017</a:t>
            </a:fld>
            <a:endParaRPr lang="en-JM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9872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835776F-E560-4B35-AB3E-77ED94C2C251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3400" y="1809750"/>
            <a:ext cx="3124200" cy="2057400"/>
          </a:xfrm>
          <a:prstGeom prst="rect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835776F-E560-4B35-AB3E-77ED94C2C251}" type="datetime1">
              <a:rPr lang="en-JM" smtClean="0"/>
              <a:t>20/4/2017</a:t>
            </a:fld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6" name="Picture 5" descr="iPad-Retina-Display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295400"/>
            <a:ext cx="2552878" cy="3562350"/>
          </a:xfrm>
          <a:prstGeom prst="rect">
            <a:avLst/>
          </a:prstGeom>
        </p:spPr>
      </p:pic>
      <p:sp>
        <p:nvSpPr>
          <p:cNvPr id="1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581400" y="1676400"/>
            <a:ext cx="1956816" cy="23622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59775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835776F-E560-4B35-AB3E-77ED94C2C251}" type="datetime1">
              <a:rPr lang="en-JM" smtClean="0"/>
              <a:t>20/4/2017</a:t>
            </a:fld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038350"/>
            <a:ext cx="3429000" cy="99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1809750"/>
            <a:ext cx="22860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1143000" y="31146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819400" y="31147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1143000" y="36384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819400" y="36385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6" name="Picture 5" descr="iPad-Retina-Display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276350"/>
            <a:ext cx="2590800" cy="3615267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638800" y="1657350"/>
            <a:ext cx="1981200" cy="24384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14011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835776F-E560-4B35-AB3E-77ED94C2C251}" type="datetime1">
              <a:rPr lang="en-JM" smtClean="0"/>
              <a:t>20/4/2017</a:t>
            </a:fld>
            <a:endParaRPr lang="en-JM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066800" y="3021012"/>
            <a:ext cx="2362200" cy="3841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066800" y="3554412"/>
            <a:ext cx="2590800" cy="4651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" y="1835150"/>
            <a:ext cx="3429000" cy="1041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457200" y="1581150"/>
            <a:ext cx="23622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6" name="Picture 5" descr="iPhone-5C-Multicolors-Mock-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123950"/>
            <a:ext cx="1752600" cy="3314872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5105400" y="1657350"/>
            <a:ext cx="1259400" cy="2286000"/>
          </a:xfrm>
        </p:spPr>
        <p:txBody>
          <a:bodyPr/>
          <a:lstStyle/>
          <a:p>
            <a:endParaRPr lang="en-JM"/>
          </a:p>
        </p:txBody>
      </p:sp>
      <p:pic>
        <p:nvPicPr>
          <p:cNvPr id="17" name="Picture 16" descr="iPhone-5C-Multicolors-Mock-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123950"/>
            <a:ext cx="1752600" cy="3314872"/>
          </a:xfrm>
          <a:prstGeom prst="rect">
            <a:avLst/>
          </a:prstGeom>
        </p:spPr>
      </p:pic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781800" y="1657350"/>
            <a:ext cx="1259400" cy="2286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6625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835776F-E560-4B35-AB3E-77ED94C2C251}" type="datetime1">
              <a:rPr lang="en-JM" smtClean="0"/>
              <a:t>20/4/2017</a:t>
            </a:fld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46064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F835776F-E560-4B35-AB3E-77ED94C2C251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3FF0BD8D-2677-4165-B62C-266DE53F0C2F}" type="datetime1">
              <a:rPr lang="en-JM" smtClean="0"/>
              <a:t>20/4/2017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1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EB838B13-6924-4206-A10C-A3EC8F991326}" type="datetime1">
              <a:rPr lang="en-JM" smtClean="0"/>
              <a:t>20/4/2017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748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A9E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9E9AC54A-676B-4975-9EF1-3F5C4FD04691}" type="datetime1">
              <a:rPr lang="en-JM" smtClean="0"/>
              <a:t>20/4/2017</a:t>
            </a:fld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3" name="Picture 2" descr="iMac-mock-up-diferents-view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123950"/>
            <a:ext cx="4419600" cy="3684048"/>
          </a:xfrm>
          <a:prstGeom prst="rect">
            <a:avLst/>
          </a:prstGeom>
        </p:spPr>
      </p:pic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95600" y="1428750"/>
            <a:ext cx="3657600" cy="220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82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32" y="932878"/>
            <a:ext cx="8263962" cy="359557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54788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32" y="932878"/>
            <a:ext cx="8263962" cy="359557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7385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3D8CED22-1324-420F-9DDB-486C9C86AD19}" type="datetime1">
              <a:rPr lang="en-JM" smtClean="0"/>
              <a:t>20/4/2017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4650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555AFD0F-5A60-4362-A3AE-D1E505CB00FF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1139952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8862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7818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rgbClr val="595959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5ADC7B7F-37C7-4ACB-B980-BD10B26F79EE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428750"/>
            <a:ext cx="8229600" cy="29718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200">
                <a:solidFill>
                  <a:srgbClr val="17252F"/>
                </a:solidFill>
                <a:latin typeface="+mj-l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rgbClr val="595959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5ADC7B7F-37C7-4ACB-B980-BD10B26F79EE}" type="datetime1">
              <a:rPr lang="en-JM" smtClean="0"/>
              <a:t>20/4/2017</a:t>
            </a:fld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rgbClr val="595959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514600" y="1638000"/>
            <a:ext cx="1752600" cy="251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324600" y="1638000"/>
            <a:ext cx="1752600" cy="2514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/>
          <a:lstStyle/>
          <a:p>
            <a:fld id="{6B0EA3E6-B1F8-4342-B502-7A7E840EC71C}" type="datetime1">
              <a:rPr lang="en-JM" smtClean="0"/>
              <a:t>20/4/2017</a:t>
            </a:fld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5049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5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05359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6479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1813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7147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4693920" y="15049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70" hasCustomPrompt="1"/>
          </p:nvPr>
        </p:nvSpPr>
        <p:spPr>
          <a:xfrm>
            <a:off x="4693920" y="205359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71" hasCustomPrompt="1"/>
          </p:nvPr>
        </p:nvSpPr>
        <p:spPr>
          <a:xfrm>
            <a:off x="4693920" y="26479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72" hasCustomPrompt="1"/>
          </p:nvPr>
        </p:nvSpPr>
        <p:spPr>
          <a:xfrm>
            <a:off x="4693920" y="31813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73" hasCustomPrompt="1"/>
          </p:nvPr>
        </p:nvSpPr>
        <p:spPr>
          <a:xfrm>
            <a:off x="4693920" y="3714750"/>
            <a:ext cx="411480" cy="411480"/>
          </a:xfrm>
          <a:prstGeom prst="ellipse">
            <a:avLst/>
          </a:prstGeom>
          <a:solidFill>
            <a:srgbClr val="36A9E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3" cstate="email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53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36917"/>
            <a:ext cx="1219200" cy="234592"/>
          </a:xfrm>
          <a:prstGeom prst="rect">
            <a:avLst/>
          </a:prstGeom>
        </p:spPr>
      </p:pic>
      <p:sp>
        <p:nvSpPr>
          <p:cNvPr id="16" name="Rectangle 48"/>
          <p:cNvSpPr>
            <a:spLocks noChangeArrowheads="1"/>
          </p:cNvSpPr>
          <p:nvPr userDrawn="1"/>
        </p:nvSpPr>
        <p:spPr bwMode="auto">
          <a:xfrm>
            <a:off x="1530818" y="4850366"/>
            <a:ext cx="6048708" cy="1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and proprietary information of Ingram Micro Inc. — Do not distribute or duplicate without Ingram Micro's express written permission.</a:t>
            </a:r>
            <a:endParaRPr lang="en-US" sz="75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784047" y="4568635"/>
            <a:ext cx="1371600" cy="56346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79526" y="4800352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6C599-8330-4662-B709-8FF78A0CA4E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706" r:id="rId4"/>
    <p:sldLayoutId id="2147483707" r:id="rId5"/>
    <p:sldLayoutId id="2147483688" r:id="rId6"/>
    <p:sldLayoutId id="2147483684" r:id="rId7"/>
    <p:sldLayoutId id="2147483708" r:id="rId8"/>
    <p:sldLayoutId id="2147483683" r:id="rId9"/>
    <p:sldLayoutId id="2147483703" r:id="rId10"/>
    <p:sldLayoutId id="2147483704" r:id="rId11"/>
    <p:sldLayoutId id="2147483705" r:id="rId12"/>
    <p:sldLayoutId id="2147483680" r:id="rId13"/>
    <p:sldLayoutId id="2147483681" r:id="rId14"/>
    <p:sldLayoutId id="2147483677" r:id="rId15"/>
    <p:sldLayoutId id="2147483709" r:id="rId16"/>
    <p:sldLayoutId id="2147483690" r:id="rId17"/>
    <p:sldLayoutId id="2147483675" r:id="rId18"/>
    <p:sldLayoutId id="2147483671" r:id="rId19"/>
    <p:sldLayoutId id="2147483691" r:id="rId20"/>
    <p:sldLayoutId id="2147483669" r:id="rId21"/>
    <p:sldLayoutId id="2147483667" r:id="rId22"/>
    <p:sldLayoutId id="2147483663" r:id="rId23"/>
    <p:sldLayoutId id="2147483662" r:id="rId24"/>
    <p:sldLayoutId id="2147483702" r:id="rId25"/>
    <p:sldLayoutId id="2147483661" r:id="rId26"/>
    <p:sldLayoutId id="2147483710" r:id="rId27"/>
    <p:sldLayoutId id="2147483660" r:id="rId28"/>
    <p:sldLayoutId id="2147483651" r:id="rId29"/>
    <p:sldLayoutId id="2147483652" r:id="rId30"/>
    <p:sldLayoutId id="2147483653" r:id="rId31"/>
    <p:sldLayoutId id="2147483654" r:id="rId32"/>
    <p:sldLayoutId id="2147483700" r:id="rId33"/>
    <p:sldLayoutId id="2147483699" r:id="rId34"/>
    <p:sldLayoutId id="2147483698" r:id="rId35"/>
    <p:sldLayoutId id="2147483697" r:id="rId36"/>
    <p:sldLayoutId id="2147483695" r:id="rId37"/>
    <p:sldLayoutId id="2147483655" r:id="rId38"/>
    <p:sldLayoutId id="2147483711" r:id="rId39"/>
    <p:sldLayoutId id="2147483712" r:id="rId40"/>
    <p:sldLayoutId id="2147483713" r:id="rId4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36A9E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78742"/>
            <a:ext cx="9144000" cy="4953172"/>
          </a:xfrm>
          <a:prstGeom prst="rect">
            <a:avLst/>
          </a:prstGeom>
        </p:spPr>
      </p:pic>
      <p:pic>
        <p:nvPicPr>
          <p:cNvPr id="12" name="Picture 11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752" y="86953"/>
            <a:ext cx="9144000" cy="4953172"/>
          </a:xfrm>
          <a:prstGeom prst="rect">
            <a:avLst/>
          </a:prstGeom>
        </p:spPr>
      </p:pic>
      <p:pic>
        <p:nvPicPr>
          <p:cNvPr id="7" name="Picture 6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68" y="-16422"/>
            <a:ext cx="9144000" cy="49531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" y="590550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About </a:t>
            </a:r>
            <a:r>
              <a:rPr lang="en-US" b="1" dirty="0" err="1"/>
              <a:t>ShortPoint</a:t>
            </a:r>
            <a:r>
              <a:rPr lang="en-US" b="1" dirty="0"/>
              <a:t>: </a:t>
            </a:r>
          </a:p>
          <a:p>
            <a:endParaRPr lang="en-US" dirty="0"/>
          </a:p>
          <a:p>
            <a:r>
              <a:rPr lang="en-US" dirty="0" err="1"/>
              <a:t>ShortPoint</a:t>
            </a:r>
            <a:r>
              <a:rPr lang="en-US" dirty="0"/>
              <a:t> is an innovative software company, specialized in simplifying the digital content creation and management and to boost collaboration, productivity, and adoption. The global experience of </a:t>
            </a:r>
            <a:r>
              <a:rPr lang="en-US" dirty="0" err="1"/>
              <a:t>ShortPoint</a:t>
            </a:r>
            <a:r>
              <a:rPr lang="en-US" dirty="0"/>
              <a:t> platform brings the latest code-behind web browser technology, and enable you to create a world-class user interface and experience that works on any device.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5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78742"/>
            <a:ext cx="9144000" cy="4953172"/>
          </a:xfrm>
          <a:prstGeom prst="rect">
            <a:avLst/>
          </a:prstGeom>
        </p:spPr>
      </p:pic>
      <p:pic>
        <p:nvPicPr>
          <p:cNvPr id="12" name="Picture 11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752" y="86953"/>
            <a:ext cx="9144000" cy="4953172"/>
          </a:xfrm>
          <a:prstGeom prst="rect">
            <a:avLst/>
          </a:prstGeom>
        </p:spPr>
      </p:pic>
      <p:pic>
        <p:nvPicPr>
          <p:cNvPr id="7" name="Picture 6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68" y="-16422"/>
            <a:ext cx="9144000" cy="49531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" y="590550"/>
            <a:ext cx="7848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Challenges</a:t>
            </a:r>
          </a:p>
          <a:p>
            <a:endParaRPr lang="en-US" sz="800" dirty="0"/>
          </a:p>
          <a:p>
            <a:r>
              <a:rPr lang="en-US" b="1" dirty="0"/>
              <a:t>SharePoint</a:t>
            </a:r>
            <a:r>
              <a:rPr lang="en-US" dirty="0"/>
              <a:t> has a very powerful content authoring features </a:t>
            </a:r>
            <a:r>
              <a:rPr lang="en-US" b="1" dirty="0"/>
              <a:t>but does not include any web design features.</a:t>
            </a:r>
            <a:endParaRPr lang="en-US" sz="2400" b="1" dirty="0"/>
          </a:p>
          <a:p>
            <a:endParaRPr lang="en-US" sz="800" b="1" dirty="0"/>
          </a:p>
          <a:p>
            <a:pPr marL="285750" indent="-285750">
              <a:buFont typeface="Courier New" charset="0"/>
              <a:buChar char="o"/>
            </a:pPr>
            <a:r>
              <a:rPr lang="en-US" dirty="0"/>
              <a:t>Months of work and load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/>
              <a:t>Very high development cost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/>
              <a:t>Poor user experience and design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/>
              <a:t>Low quality sites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2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Reseller view: How it works </a:t>
            </a:r>
            <a:r>
              <a:rPr lang="mr-IN" dirty="0"/>
              <a:t>–</a:t>
            </a:r>
            <a:r>
              <a:rPr lang="en-US" dirty="0"/>
              <a:t> Option 1</a:t>
            </a:r>
          </a:p>
        </p:txBody>
      </p:sp>
      <p:pic>
        <p:nvPicPr>
          <p:cNvPr id="2" name="Picture 1" descr="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4732"/>
            <a:ext cx="2009494" cy="2009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72" y="3694226"/>
            <a:ext cx="21427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Build and Design SharePoint using </a:t>
            </a:r>
            <a:r>
              <a:rPr lang="en-US" sz="1350" dirty="0" err="1"/>
              <a:t>ShortPoint</a:t>
            </a:r>
            <a:r>
              <a:rPr lang="en-US" sz="1350" dirty="0"/>
              <a:t> at your environment</a:t>
            </a:r>
          </a:p>
        </p:txBody>
      </p:sp>
      <p:pic>
        <p:nvPicPr>
          <p:cNvPr id="11" name="Picture 10" descr="shortpoint.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93" y="1230428"/>
            <a:ext cx="1494875" cy="336793"/>
          </a:xfrm>
          <a:prstGeom prst="rect">
            <a:avLst/>
          </a:prstGeom>
        </p:spPr>
      </p:pic>
      <p:pic>
        <p:nvPicPr>
          <p:cNvPr id="13" name="Picture 12" descr="sharepoin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01" y="2441553"/>
            <a:ext cx="971633" cy="952201"/>
          </a:xfrm>
          <a:prstGeom prst="rect">
            <a:avLst/>
          </a:prstGeom>
        </p:spPr>
      </p:pic>
      <p:pic>
        <p:nvPicPr>
          <p:cNvPr id="18" name="Picture 17" descr="o365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17" y="2379993"/>
            <a:ext cx="952316" cy="9523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29687" y="1272978"/>
            <a:ext cx="6538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Install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3175443" y="1669450"/>
            <a:ext cx="350341" cy="706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533433" y="1675548"/>
            <a:ext cx="383535" cy="631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603329" y="3382678"/>
            <a:ext cx="2224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On the Client Environment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61240" y="2199852"/>
            <a:ext cx="924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Use </a:t>
            </a:r>
            <a:r>
              <a:rPr lang="en-US" sz="1350" i="1" dirty="0" err="1"/>
              <a:t>ShortPoint</a:t>
            </a:r>
            <a:r>
              <a:rPr lang="en-US" sz="1350" i="1" dirty="0"/>
              <a:t> Copy/Paste Feature</a:t>
            </a:r>
          </a:p>
        </p:txBody>
      </p:sp>
      <p:pic>
        <p:nvPicPr>
          <p:cNvPr id="36" name="Picture 35" descr="design1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52" y="-9757"/>
            <a:ext cx="2301448" cy="4562707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 bwMode="auto">
          <a:xfrm>
            <a:off x="4827846" y="2600215"/>
            <a:ext cx="245192" cy="12260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/>
          </a:p>
        </p:txBody>
      </p:sp>
      <p:sp>
        <p:nvSpPr>
          <p:cNvPr id="46" name="Right Arrow 45"/>
          <p:cNvSpPr/>
          <p:nvPr/>
        </p:nvSpPr>
        <p:spPr bwMode="auto">
          <a:xfrm>
            <a:off x="5982443" y="2601341"/>
            <a:ext cx="245192" cy="12260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/>
          </a:p>
        </p:txBody>
      </p:sp>
      <p:sp>
        <p:nvSpPr>
          <p:cNvPr id="20" name="Right Arrow 19"/>
          <p:cNvSpPr/>
          <p:nvPr/>
        </p:nvSpPr>
        <p:spPr bwMode="auto">
          <a:xfrm>
            <a:off x="2050763" y="2544411"/>
            <a:ext cx="245192" cy="12260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/>
          </a:p>
        </p:txBody>
      </p:sp>
      <p:sp>
        <p:nvSpPr>
          <p:cNvPr id="21" name="TextBox 20"/>
          <p:cNvSpPr txBox="1"/>
          <p:nvPr/>
        </p:nvSpPr>
        <p:spPr>
          <a:xfrm>
            <a:off x="6080266" y="2498687"/>
            <a:ext cx="924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343786314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Reseller View: How it works </a:t>
            </a:r>
            <a:r>
              <a:rPr lang="mr-IN" dirty="0"/>
              <a:t>–</a:t>
            </a:r>
            <a:r>
              <a:rPr lang="en-US" dirty="0"/>
              <a:t> Option 2</a:t>
            </a:r>
          </a:p>
        </p:txBody>
      </p:sp>
      <p:pic>
        <p:nvPicPr>
          <p:cNvPr id="11" name="Picture 10" descr="shortpoint.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2" y="1175989"/>
            <a:ext cx="1850396" cy="416891"/>
          </a:xfrm>
          <a:prstGeom prst="rect">
            <a:avLst/>
          </a:prstGeom>
        </p:spPr>
      </p:pic>
      <p:pic>
        <p:nvPicPr>
          <p:cNvPr id="13" name="Picture 12" descr="sharepoin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0" y="2421133"/>
            <a:ext cx="1202714" cy="1178660"/>
          </a:xfrm>
          <a:prstGeom prst="rect">
            <a:avLst/>
          </a:prstGeom>
        </p:spPr>
      </p:pic>
      <p:pic>
        <p:nvPicPr>
          <p:cNvPr id="18" name="Picture 17" descr="o365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69" y="2376583"/>
            <a:ext cx="1178802" cy="11788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1616" y="1252559"/>
            <a:ext cx="603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Install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1134096" y="1638120"/>
            <a:ext cx="358357" cy="5941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492454" y="1638118"/>
            <a:ext cx="669561" cy="6130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49807" y="3855559"/>
            <a:ext cx="20544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On the Client Environment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33039" y="2737702"/>
            <a:ext cx="7199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Publish</a:t>
            </a:r>
          </a:p>
        </p:txBody>
      </p:sp>
      <p:pic>
        <p:nvPicPr>
          <p:cNvPr id="36" name="Picture 35" descr="design1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47" y="0"/>
            <a:ext cx="2377649" cy="4552950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 bwMode="auto">
          <a:xfrm>
            <a:off x="2982467" y="2826441"/>
            <a:ext cx="245192" cy="12260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/>
          </a:p>
        </p:txBody>
      </p:sp>
      <p:pic>
        <p:nvPicPr>
          <p:cNvPr id="47" name="Picture 46" descr="Design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11" y="1543143"/>
            <a:ext cx="2009494" cy="200949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533613" y="3552637"/>
            <a:ext cx="218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Build and Design SharePoint using </a:t>
            </a:r>
            <a:r>
              <a:rPr lang="en-US" sz="1350" dirty="0" err="1"/>
              <a:t>ShortPoint</a:t>
            </a:r>
            <a:r>
              <a:rPr lang="en-US" sz="1350" dirty="0"/>
              <a:t> at client environment</a:t>
            </a:r>
          </a:p>
        </p:txBody>
      </p:sp>
      <p:sp>
        <p:nvSpPr>
          <p:cNvPr id="49" name="Right Arrow 48"/>
          <p:cNvSpPr/>
          <p:nvPr/>
        </p:nvSpPr>
        <p:spPr bwMode="auto">
          <a:xfrm>
            <a:off x="5691276" y="2828694"/>
            <a:ext cx="245192" cy="12260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58458433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810" y="361950"/>
            <a:ext cx="7901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Why </a:t>
            </a:r>
            <a:r>
              <a:rPr lang="en-US" sz="3200" b="1" dirty="0" err="1"/>
              <a:t>ShortPoint</a:t>
            </a:r>
            <a:endParaRPr lang="en-US" sz="3200" b="1" dirty="0"/>
          </a:p>
        </p:txBody>
      </p:sp>
      <p:pic>
        <p:nvPicPr>
          <p:cNvPr id="2" name="Picture 1" descr="no_co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0750"/>
            <a:ext cx="711200" cy="558800"/>
          </a:xfrm>
          <a:prstGeom prst="rect">
            <a:avLst/>
          </a:prstGeom>
        </p:spPr>
      </p:pic>
      <p:pic>
        <p:nvPicPr>
          <p:cNvPr id="6" name="Picture 5" descr="responsi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90750"/>
            <a:ext cx="711200" cy="558800"/>
          </a:xfrm>
          <a:prstGeom prst="rect">
            <a:avLst/>
          </a:prstGeom>
        </p:spPr>
      </p:pic>
      <p:pic>
        <p:nvPicPr>
          <p:cNvPr id="8" name="Picture 7" descr="satisfac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190750"/>
            <a:ext cx="711200" cy="558800"/>
          </a:xfrm>
          <a:prstGeom prst="rect">
            <a:avLst/>
          </a:prstGeom>
        </p:spPr>
      </p:pic>
      <p:pic>
        <p:nvPicPr>
          <p:cNvPr id="9" name="Picture 8" descr="design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190750"/>
            <a:ext cx="711200" cy="558800"/>
          </a:xfrm>
          <a:prstGeom prst="rect">
            <a:avLst/>
          </a:prstGeom>
        </p:spPr>
      </p:pic>
      <p:pic>
        <p:nvPicPr>
          <p:cNvPr id="10" name="Picture 9" descr="tim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90750"/>
            <a:ext cx="711200" cy="55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2876550"/>
            <a:ext cx="12479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287655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Brand, Design, &amp; Integrate </a:t>
            </a:r>
            <a:r>
              <a:rPr lang="mr-I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Fully mobile responsive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287655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Ultra-fast installation, and get results in minutes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287655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Customers Satisfaction From Day One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96200" y="287655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and latest trends results</a:t>
            </a:r>
          </a:p>
        </p:txBody>
      </p:sp>
      <p:pic>
        <p:nvPicPr>
          <p:cNvPr id="4" name="Picture 3" descr="element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190750"/>
            <a:ext cx="711200" cy="558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76600" y="287655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World’s most advance branding platform</a:t>
            </a:r>
          </a:p>
        </p:txBody>
      </p:sp>
    </p:spTree>
    <p:extLst>
      <p:ext uri="{BB962C8B-B14F-4D97-AF65-F5344CB8AC3E}">
        <p14:creationId xmlns:p14="http://schemas.microsoft.com/office/powerpoint/2010/main" val="1733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810" y="361950"/>
            <a:ext cx="7901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Why Sell </a:t>
            </a:r>
            <a:r>
              <a:rPr lang="en-US" sz="3200" b="1" dirty="0" err="1"/>
              <a:t>ShortPoint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28485" y="1212472"/>
            <a:ext cx="833451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Scale your business by up-selling and cross-selling (Increase Stickiness )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485" y="2495550"/>
            <a:ext cx="7572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Extend the usage of the platform to Non-IT departments (HR, Marketing, etc.)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usage and adoption from other departments, the more requirements and new businesses generated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Save up to 70% your cost</a:t>
            </a:r>
          </a:p>
        </p:txBody>
      </p:sp>
    </p:spTree>
    <p:extLst>
      <p:ext uri="{BB962C8B-B14F-4D97-AF65-F5344CB8AC3E}">
        <p14:creationId xmlns:p14="http://schemas.microsoft.com/office/powerpoint/2010/main" val="8301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100483</TotalTime>
  <Words>244</Words>
  <Application>Microsoft Office PowerPoint</Application>
  <PresentationFormat>On-screen Show (16:9)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Calibri</vt:lpstr>
      <vt:lpstr>Courier New</vt:lpstr>
      <vt:lpstr>Franklin Gothic Book</vt:lpstr>
      <vt:lpstr>Franklin Gothic Demi Cond</vt:lpstr>
      <vt:lpstr>Franklin Gothic Medium</vt:lpstr>
      <vt:lpstr>Futura LT Book</vt:lpstr>
      <vt:lpstr>Garamond</vt:lpstr>
      <vt:lpstr>Mangal</vt:lpstr>
      <vt:lpstr>Mission Gothic Regular</vt:lpstr>
      <vt:lpstr>Nexa Bold</vt:lpstr>
      <vt:lpstr>Open Sans</vt:lpstr>
      <vt:lpstr>Open Sans Extrabold</vt:lpstr>
      <vt:lpstr>Open Sans Light</vt:lpstr>
      <vt:lpstr>Sketch Rockwell</vt:lpstr>
      <vt:lpstr>Office Theme</vt:lpstr>
      <vt:lpstr>PowerPoint Presentation</vt:lpstr>
      <vt:lpstr>PowerPoint Presentation</vt:lpstr>
      <vt:lpstr>Reseller view: How it works – Option 1</vt:lpstr>
      <vt:lpstr>Reseller View: How it works – Option 2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ShortPoint Presentation</dc:title>
  <dc:creator>Sami AlSayyed</dc:creator>
  <cp:lastModifiedBy>Pritesh Mistry</cp:lastModifiedBy>
  <cp:revision>2564</cp:revision>
  <cp:lastPrinted>2014-06-22T12:05:19Z</cp:lastPrinted>
  <dcterms:created xsi:type="dcterms:W3CDTF">2013-04-14T18:18:29Z</dcterms:created>
  <dcterms:modified xsi:type="dcterms:W3CDTF">2017-04-20T12:48:40Z</dcterms:modified>
</cp:coreProperties>
</file>