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4"/>
    <p:sldMasterId id="2147483830" r:id="rId5"/>
  </p:sldMasterIdLst>
  <p:notesMasterIdLst>
    <p:notesMasterId r:id="rId23"/>
  </p:notesMasterIdLst>
  <p:handoutMasterIdLst>
    <p:handoutMasterId r:id="rId24"/>
  </p:handoutMasterIdLst>
  <p:sldIdLst>
    <p:sldId id="2147482822" r:id="rId6"/>
    <p:sldId id="2147482994" r:id="rId7"/>
    <p:sldId id="2147482981" r:id="rId8"/>
    <p:sldId id="2147482989" r:id="rId9"/>
    <p:sldId id="2147483007" r:id="rId10"/>
    <p:sldId id="2147483008" r:id="rId11"/>
    <p:sldId id="2147483001" r:id="rId12"/>
    <p:sldId id="2147483002" r:id="rId13"/>
    <p:sldId id="2147483003" r:id="rId14"/>
    <p:sldId id="2147483004" r:id="rId15"/>
    <p:sldId id="2147483005" r:id="rId16"/>
    <p:sldId id="2147483009" r:id="rId17"/>
    <p:sldId id="2147482975" r:id="rId18"/>
    <p:sldId id="523" r:id="rId19"/>
    <p:sldId id="2147472933" r:id="rId20"/>
    <p:sldId id="2147482997" r:id="rId21"/>
    <p:sldId id="2147482868" r:id="rId22"/>
  </p:sldIdLst>
  <p:sldSz cx="9144000" cy="5143500" type="screen16x9"/>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0" userDrawn="1">
          <p15:clr>
            <a:srgbClr val="A4A3A4"/>
          </p15:clr>
        </p15:guide>
        <p15:guide id="2">
          <p15:clr>
            <a:srgbClr val="A4A3A4"/>
          </p15:clr>
        </p15:guide>
        <p15:guide id="3" pos="5760" userDrawn="1">
          <p15:clr>
            <a:srgbClr val="A4A3A4"/>
          </p15:clr>
        </p15:guide>
        <p15:guide id="4" orient="horz"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683804-D1EC-A68D-4E1B-78DA8A1C6646}" name="Aalia Eastwood" initials="AE" userId="S::aalia.eastwood@hitachivantara.com::de38f166-f7b4-492a-8f88-ebc64991cf38" providerId="AD"/>
  <p188:author id="{068B5B8A-8872-12D6-4A06-BBEF7C635DAA}" name="Marta Fernandez" initials="MF" userId="S::marta.fernandez@hitachivantara.com::03050193-e71e-4049-998c-e0451e54f0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A"/>
    <a:srgbClr val="F1F1F1"/>
    <a:srgbClr val="FFFFFF"/>
    <a:srgbClr val="3CACB1"/>
    <a:srgbClr val="000000"/>
    <a:srgbClr val="F6C100"/>
    <a:srgbClr val="D9D9D9"/>
    <a:srgbClr val="35169B"/>
    <a:srgbClr val="B4B4BC"/>
    <a:srgbClr val="4B58A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19822-8012-ED43-9F69-B2EAA2BE5791}" v="1" dt="2024-09-16T16:04:48.682"/>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4" autoAdjust="0"/>
    <p:restoredTop sz="62279" autoAdjust="0"/>
  </p:normalViewPr>
  <p:slideViewPr>
    <p:cSldViewPr snapToGrid="0">
      <p:cViewPr varScale="1">
        <p:scale>
          <a:sx n="64" d="100"/>
          <a:sy n="64" d="100"/>
        </p:scale>
        <p:origin x="1738" y="58"/>
      </p:cViewPr>
      <p:guideLst>
        <p:guide orient="horz" pos="3230"/>
        <p:guide/>
        <p:guide pos="5760"/>
        <p:guide orient="horz"/>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 pos="173"/>
        <p:guide pos="41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ek Beckford" userId="5e3fdc7a-f757-4478-ab25-fca4719fec45" providerId="ADAL" clId="{88F19822-8012-ED43-9F69-B2EAA2BE5791}"/>
    <pc:docChg chg="delSld modSld">
      <pc:chgData name="Derek Beckford" userId="5e3fdc7a-f757-4478-ab25-fca4719fec45" providerId="ADAL" clId="{88F19822-8012-ED43-9F69-B2EAA2BE5791}" dt="2024-09-16T16:05:16.862" v="57" actId="20577"/>
      <pc:docMkLst>
        <pc:docMk/>
      </pc:docMkLst>
      <pc:sldChg chg="modSp mod modNotesTx">
        <pc:chgData name="Derek Beckford" userId="5e3fdc7a-f757-4478-ab25-fca4719fec45" providerId="ADAL" clId="{88F19822-8012-ED43-9F69-B2EAA2BE5791}" dt="2024-09-16T16:05:16.862" v="57" actId="20577"/>
        <pc:sldMkLst>
          <pc:docMk/>
          <pc:sldMk cId="3566385841" sldId="2147482822"/>
        </pc:sldMkLst>
        <pc:spChg chg="mod">
          <ac:chgData name="Derek Beckford" userId="5e3fdc7a-f757-4478-ab25-fca4719fec45" providerId="ADAL" clId="{88F19822-8012-ED43-9F69-B2EAA2BE5791}" dt="2024-09-16T15:58:55.340" v="25" actId="20577"/>
          <ac:spMkLst>
            <pc:docMk/>
            <pc:sldMk cId="3566385841" sldId="2147482822"/>
            <ac:spMk id="2" creationId="{25640B3A-28A4-42CA-F35A-B256AE64A663}"/>
          </ac:spMkLst>
        </pc:spChg>
        <pc:spChg chg="mod">
          <ac:chgData name="Derek Beckford" userId="5e3fdc7a-f757-4478-ab25-fca4719fec45" providerId="ADAL" clId="{88F19822-8012-ED43-9F69-B2EAA2BE5791}" dt="2024-09-16T16:04:48.682" v="27"/>
          <ac:spMkLst>
            <pc:docMk/>
            <pc:sldMk cId="3566385841" sldId="2147482822"/>
            <ac:spMk id="4" creationId="{AECFC98E-5DE0-0C0C-32DA-6CD76DC770B5}"/>
          </ac:spMkLst>
        </pc:spChg>
      </pc:sldChg>
      <pc:sldChg chg="del">
        <pc:chgData name="Derek Beckford" userId="5e3fdc7a-f757-4478-ab25-fca4719fec45" providerId="ADAL" clId="{88F19822-8012-ED43-9F69-B2EAA2BE5791}" dt="2024-09-16T15:57:54.748" v="1" actId="2696"/>
        <pc:sldMkLst>
          <pc:docMk/>
          <pc:sldMk cId="3354911251" sldId="2147482857"/>
        </pc:sldMkLst>
      </pc:sldChg>
      <pc:sldChg chg="del">
        <pc:chgData name="Derek Beckford" userId="5e3fdc7a-f757-4478-ab25-fca4719fec45" providerId="ADAL" clId="{88F19822-8012-ED43-9F69-B2EAA2BE5791}" dt="2024-09-16T15:57:47.893" v="0" actId="2696"/>
        <pc:sldMkLst>
          <pc:docMk/>
          <pc:sldMk cId="2058776485" sldId="21474828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Sheet1!$A$1</c:f>
              <c:strCache>
                <c:ptCount val="1"/>
                <c:pt idx="0">
                  <c:v>Column1</c:v>
                </c:pt>
              </c:strCache>
            </c:strRef>
          </c:tx>
          <c:spPr>
            <a:solidFill>
              <a:schemeClr val="bg2"/>
            </a:solidFill>
            <a:ln w="19050">
              <a:noFill/>
            </a:ln>
            <a:effectLst/>
          </c:spPr>
          <c:dPt>
            <c:idx val="0"/>
            <c:bubble3D val="0"/>
            <c:spPr>
              <a:gradFill flip="none" rotWithShape="1">
                <a:gsLst>
                  <a:gs pos="100000">
                    <a:schemeClr val="accent1"/>
                  </a:gs>
                  <a:gs pos="50000">
                    <a:schemeClr val="accent4"/>
                  </a:gs>
                  <a:gs pos="0">
                    <a:schemeClr val="accent2"/>
                  </a:gs>
                </a:gsLst>
                <a:lin ang="16200000" scaled="1"/>
                <a:tileRect/>
              </a:gradFill>
              <a:ln w="19050">
                <a:noFill/>
              </a:ln>
              <a:effectLst/>
            </c:spPr>
            <c:extLst>
              <c:ext xmlns:c16="http://schemas.microsoft.com/office/drawing/2014/chart" uri="{C3380CC4-5D6E-409C-BE32-E72D297353CC}">
                <c16:uniqueId val="{00000001-3A07-4A07-9CD0-D02C61E8BC4D}"/>
              </c:ext>
            </c:extLst>
          </c:dPt>
          <c:dPt>
            <c:idx val="1"/>
            <c:bubble3D val="0"/>
            <c:spPr>
              <a:solidFill>
                <a:schemeClr val="bg2"/>
              </a:solidFill>
              <a:ln w="19050">
                <a:noFill/>
              </a:ln>
              <a:effectLst/>
            </c:spPr>
            <c:extLst>
              <c:ext xmlns:c16="http://schemas.microsoft.com/office/drawing/2014/chart" uri="{C3380CC4-5D6E-409C-BE32-E72D297353CC}">
                <c16:uniqueId val="{00000003-3A07-4A07-9CD0-D02C61E8BC4D}"/>
              </c:ext>
            </c:extLst>
          </c:dPt>
          <c:val>
            <c:numRef>
              <c:f>Sheet1!$A$2:$A$3</c:f>
              <c:numCache>
                <c:formatCode>#,##0.0;[Red]#,##0.0</c:formatCode>
                <c:ptCount val="2"/>
                <c:pt idx="0" formatCode="#,##0;[Red]#,##0">
                  <c:v>13</c:v>
                </c:pt>
                <c:pt idx="1">
                  <c:v>65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4-3A07-4A07-9CD0-D02C61E8BC4D}"/>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Sheet1!$A$1</c:f>
              <c:strCache>
                <c:ptCount val="1"/>
                <c:pt idx="0">
                  <c:v>Column1</c:v>
                </c:pt>
              </c:strCache>
            </c:strRef>
          </c:tx>
          <c:spPr>
            <a:solidFill>
              <a:schemeClr val="bg2"/>
            </a:solidFill>
            <a:ln w="19050">
              <a:noFill/>
            </a:ln>
            <a:effectLst/>
          </c:spPr>
          <c:dPt>
            <c:idx val="0"/>
            <c:bubble3D val="0"/>
            <c:spPr>
              <a:gradFill flip="none" rotWithShape="1">
                <a:gsLst>
                  <a:gs pos="100000">
                    <a:schemeClr val="accent1"/>
                  </a:gs>
                  <a:gs pos="0">
                    <a:schemeClr val="accent2"/>
                  </a:gs>
                  <a:gs pos="50000">
                    <a:schemeClr val="accent4"/>
                  </a:gs>
                </a:gsLst>
                <a:lin ang="16200000" scaled="1"/>
                <a:tileRect/>
              </a:gradFill>
              <a:ln w="19050">
                <a:noFill/>
              </a:ln>
              <a:effectLst/>
            </c:spPr>
            <c:extLst>
              <c:ext xmlns:c16="http://schemas.microsoft.com/office/drawing/2014/chart" uri="{C3380CC4-5D6E-409C-BE32-E72D297353CC}">
                <c16:uniqueId val="{00000001-CA37-4DA3-BB18-3CA07E6A2D03}"/>
              </c:ext>
            </c:extLst>
          </c:dPt>
          <c:dPt>
            <c:idx val="1"/>
            <c:bubble3D val="0"/>
            <c:spPr>
              <a:solidFill>
                <a:schemeClr val="bg2"/>
              </a:solidFill>
              <a:ln w="19050">
                <a:noFill/>
              </a:ln>
              <a:effectLst/>
            </c:spPr>
            <c:extLst>
              <c:ext xmlns:c16="http://schemas.microsoft.com/office/drawing/2014/chart" uri="{C3380CC4-5D6E-409C-BE32-E72D297353CC}">
                <c16:uniqueId val="{00000003-CA37-4DA3-BB18-3CA07E6A2D03}"/>
              </c:ext>
            </c:extLst>
          </c:dPt>
          <c:val>
            <c:numRef>
              <c:f>Sheet1!$A$2:$A$3</c:f>
              <c:numCache>
                <c:formatCode>#,##0.0;[Red]#,##0.0</c:formatCode>
                <c:ptCount val="2"/>
                <c:pt idx="0" formatCode="#,##0;[Red]#,##0">
                  <c:v>75</c:v>
                </c:pt>
                <c:pt idx="1">
                  <c:v>25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4-CA37-4DA3-BB18-3CA07E6A2D03}"/>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Sheet1!$A$1</c:f>
              <c:strCache>
                <c:ptCount val="1"/>
                <c:pt idx="0">
                  <c:v>Column1</c:v>
                </c:pt>
              </c:strCache>
            </c:strRef>
          </c:tx>
          <c:spPr>
            <a:solidFill>
              <a:schemeClr val="bg2"/>
            </a:solidFill>
            <a:ln w="19050">
              <a:noFill/>
            </a:ln>
            <a:effectLst/>
          </c:spPr>
          <c:dPt>
            <c:idx val="0"/>
            <c:bubble3D val="0"/>
            <c:spPr>
              <a:gradFill flip="none" rotWithShape="1">
                <a:gsLst>
                  <a:gs pos="100000">
                    <a:schemeClr val="accent1"/>
                  </a:gs>
                  <a:gs pos="50000">
                    <a:schemeClr val="accent4"/>
                  </a:gs>
                  <a:gs pos="0">
                    <a:schemeClr val="accent2"/>
                  </a:gs>
                </a:gsLst>
                <a:lin ang="16200000" scaled="1"/>
                <a:tileRect/>
              </a:gradFill>
              <a:ln w="19050">
                <a:noFill/>
              </a:ln>
              <a:effectLst/>
            </c:spPr>
            <c:extLst>
              <c:ext xmlns:c16="http://schemas.microsoft.com/office/drawing/2014/chart" uri="{C3380CC4-5D6E-409C-BE32-E72D297353CC}">
                <c16:uniqueId val="{00000001-C55B-456E-9188-EE0E18522602}"/>
              </c:ext>
            </c:extLst>
          </c:dPt>
          <c:dPt>
            <c:idx val="1"/>
            <c:bubble3D val="0"/>
            <c:spPr>
              <a:solidFill>
                <a:schemeClr val="bg2"/>
              </a:solidFill>
              <a:ln w="19050">
                <a:noFill/>
              </a:ln>
              <a:effectLst/>
            </c:spPr>
            <c:extLst>
              <c:ext xmlns:c16="http://schemas.microsoft.com/office/drawing/2014/chart" uri="{C3380CC4-5D6E-409C-BE32-E72D297353CC}">
                <c16:uniqueId val="{00000003-C55B-456E-9188-EE0E18522602}"/>
              </c:ext>
            </c:extLst>
          </c:dPt>
          <c:val>
            <c:numRef>
              <c:f>Sheet1!$A$2:$A$3</c:f>
              <c:numCache>
                <c:formatCode>#,##0.0;[Red]#,##0.0</c:formatCode>
                <c:ptCount val="2"/>
                <c:pt idx="0" formatCode="#,##0;[Red]#,##0">
                  <c:v>30</c:v>
                </c:pt>
                <c:pt idx="1">
                  <c:v>70</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4-C55B-456E-9188-EE0E18522602}"/>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10/8/2024</a:t>
            </a:fld>
            <a:endParaRPr lang="en-US">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begin.</a:t>
            </a:r>
          </a:p>
        </p:txBody>
      </p:sp>
    </p:spTree>
    <p:extLst>
      <p:ext uri="{BB962C8B-B14F-4D97-AF65-F5344CB8AC3E}">
        <p14:creationId xmlns:p14="http://schemas.microsoft.com/office/powerpoint/2010/main" val="395327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Let’s look at the billing model in a bit more detail</a:t>
            </a:r>
          </a:p>
          <a:p>
            <a:pPr marL="0" indent="0">
              <a:buNone/>
            </a:pPr>
            <a:r>
              <a:rPr lang="en-US" sz="1400" b="1" dirty="0"/>
              <a:t>&lt;Click&gt;</a:t>
            </a:r>
          </a:p>
          <a:p>
            <a:pPr marL="171450" indent="-171450"/>
            <a:r>
              <a:rPr lang="en-US" sz="1400" dirty="0"/>
              <a:t>Carrying on from the previous slide, we will use the second band, band B, of the Value Tier.  601TB to 1200TB.</a:t>
            </a:r>
          </a:p>
          <a:p>
            <a:pPr marL="0" indent="0">
              <a:buNone/>
            </a:pPr>
            <a:r>
              <a:rPr lang="en-US" sz="1400" b="1" dirty="0"/>
              <a:t>&lt;Click&gt;</a:t>
            </a:r>
          </a:p>
          <a:p>
            <a:pPr marL="171450" indent="-171450"/>
            <a:r>
              <a:rPr lang="en-US" sz="1400" dirty="0"/>
              <a:t>Billing is based on a combination of the Term for a single capacity tier, and the capacity band currently under contract.</a:t>
            </a:r>
          </a:p>
          <a:p>
            <a:pPr marL="0" indent="0">
              <a:buNone/>
            </a:pPr>
            <a:r>
              <a:rPr lang="en-US" sz="1400" b="1" dirty="0"/>
              <a:t>&lt;Click&gt;</a:t>
            </a:r>
          </a:p>
          <a:p>
            <a:pPr marL="171450" indent="-171450"/>
            <a:r>
              <a:rPr lang="en-US" sz="1400" dirty="0"/>
              <a:t>In this example, the low-water mark, list in dotted line yellow, is 601 for Band B.</a:t>
            </a:r>
          </a:p>
          <a:p>
            <a:pPr marL="0" indent="0">
              <a:buNone/>
            </a:pPr>
            <a:r>
              <a:rPr lang="en-US" sz="1400" b="1" dirty="0"/>
              <a:t>&lt;Click&gt;</a:t>
            </a:r>
          </a:p>
          <a:p>
            <a:pPr marL="171450" indent="-171450"/>
            <a:r>
              <a:rPr lang="en-US" sz="1400" dirty="0"/>
              <a:t>The high-water mark is shown at the top in dotted line blue.</a:t>
            </a:r>
          </a:p>
          <a:p>
            <a:pPr marL="0" indent="0">
              <a:buNone/>
            </a:pPr>
            <a:r>
              <a:rPr lang="en-US" sz="1400" b="1" dirty="0"/>
              <a:t>&lt;Click&gt;</a:t>
            </a:r>
          </a:p>
          <a:p>
            <a:pPr marL="171450" indent="-171450"/>
            <a:r>
              <a:rPr lang="en-US" sz="1400" dirty="0"/>
              <a:t>The black line at the very top represents the total capacity deployed, which is typically 15% greater then the defined high-water mark for the capacity band.</a:t>
            </a:r>
          </a:p>
          <a:p>
            <a:pPr marL="0" indent="0">
              <a:buNone/>
            </a:pPr>
            <a:r>
              <a:rPr lang="en-US" sz="1400" b="1" dirty="0"/>
              <a:t>&lt;Click&gt;</a:t>
            </a:r>
          </a:p>
          <a:p>
            <a:pPr marL="171450" indent="-171450"/>
            <a:r>
              <a:rPr lang="en-US" sz="1400" dirty="0"/>
              <a:t>You will see within the low-water mark area, highlighted in grey, is the minimum commit area, or the Minimum Monthly Payment (MMP).</a:t>
            </a:r>
          </a:p>
          <a:p>
            <a:pPr marL="0" indent="0">
              <a:buNone/>
            </a:pPr>
            <a:r>
              <a:rPr lang="en-US" sz="1400" b="1" dirty="0"/>
              <a:t>&lt;Click&gt;</a:t>
            </a:r>
          </a:p>
          <a:p>
            <a:pPr marL="171450" indent="-171450"/>
            <a:r>
              <a:rPr lang="en-US" sz="1400" dirty="0"/>
              <a:t>The Blue area between the low-water and high-water marks are considered the Flexible consumption area.</a:t>
            </a:r>
          </a:p>
          <a:p>
            <a:pPr marL="0" indent="0">
              <a:buNone/>
            </a:pPr>
            <a:r>
              <a:rPr lang="en-US" sz="1400" b="1" dirty="0"/>
              <a:t>&lt;Click&gt;</a:t>
            </a:r>
          </a:p>
          <a:p>
            <a:pPr marL="171450" indent="-171450"/>
            <a:r>
              <a:rPr lang="en-US" sz="1400" dirty="0"/>
              <a:t>The purple solid line in the middle, provides and example of typical customer usage, representing the minimum commit up to the low-water mark, and the flexible usage, which fluctuates, within the blue area.</a:t>
            </a:r>
          </a:p>
          <a:p>
            <a:pPr marL="0" indent="0">
              <a:buNone/>
            </a:pPr>
            <a:r>
              <a:rPr lang="en-US" sz="1400" b="1" dirty="0"/>
              <a:t>&lt;Click&gt;</a:t>
            </a:r>
          </a:p>
          <a:p>
            <a:pPr marL="171450" indent="-171450"/>
            <a:r>
              <a:rPr lang="en-US" sz="1400" dirty="0"/>
              <a:t>You can see from the red arrow, that the MMP is always billed, regardless if usage falls below the low-water mark.</a:t>
            </a:r>
          </a:p>
          <a:p>
            <a:pPr marL="0" indent="0">
              <a:buNone/>
            </a:pPr>
            <a:r>
              <a:rPr lang="en-US" sz="1400" b="1" dirty="0"/>
              <a:t>&lt;Click&gt;</a:t>
            </a:r>
          </a:p>
          <a:p>
            <a:pPr marL="171450" indent="-171450"/>
            <a:r>
              <a:rPr lang="en-US" sz="1400" dirty="0"/>
              <a:t>The Subscriber can Flex up and down at any point within the flexible consumption area, resulting in a billing model of the MMP (minimum monthly payment) plus the average usage of storage within the flexible consumption area.</a:t>
            </a:r>
          </a:p>
          <a:p>
            <a:pPr marL="0" indent="0">
              <a:buNone/>
            </a:pPr>
            <a:r>
              <a:rPr lang="en-US" sz="1400" b="1" dirty="0"/>
              <a:t>&lt;Click&gt;</a:t>
            </a:r>
          </a:p>
          <a:p>
            <a:pPr marL="171450" indent="-171450"/>
            <a:r>
              <a:rPr lang="en-US" sz="1400" b="0" dirty="0"/>
              <a:t>In summary, the total monthly bill is equal to sum of the minimum monthly payment plus the average flex usage above minimum commit.</a:t>
            </a:r>
          </a:p>
          <a:p>
            <a:pPr marL="171450" indent="-171450"/>
            <a:r>
              <a:rPr lang="en-US" sz="1400" b="0" dirty="0"/>
              <a:t>Service orders are required for the initial deployment and change orders are required for the upgrade to additional storage bands.</a:t>
            </a:r>
          </a:p>
          <a:p>
            <a:pPr marL="171450" indent="-171450"/>
            <a:r>
              <a:rPr lang="en-US" sz="1400" b="0" dirty="0"/>
              <a:t>Signatures and Purchase Orders are required for each.</a:t>
            </a:r>
          </a:p>
          <a:p>
            <a:pPr marL="0" indent="0">
              <a:buNone/>
            </a:pPr>
            <a:r>
              <a:rPr lang="en-US" sz="1400" b="0" dirty="0"/>
              <a:t>&lt;Click&gt;</a:t>
            </a:r>
          </a:p>
          <a:p>
            <a:pPr marL="171450" indent="-171450"/>
            <a:endParaRPr lang="en-US" sz="1400" dirty="0"/>
          </a:p>
          <a:p>
            <a:endParaRPr lang="en-US" dirty="0"/>
          </a:p>
        </p:txBody>
      </p:sp>
    </p:spTree>
    <p:extLst>
      <p:ext uri="{BB962C8B-B14F-4D97-AF65-F5344CB8AC3E}">
        <p14:creationId xmlns:p14="http://schemas.microsoft.com/office/powerpoint/2010/main" val="425037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46"/>
              </a:spcBef>
              <a:spcAft>
                <a:spcPts val="634"/>
              </a:spcAft>
              <a:buNone/>
            </a:pPr>
            <a:r>
              <a:rPr lang="en-GB" dirty="0"/>
              <a:t>The STaaS Subscription service offering is built upon a shared management model.</a:t>
            </a:r>
          </a:p>
          <a:p>
            <a:pPr marL="0" indent="0">
              <a:spcBef>
                <a:spcPts val="846"/>
              </a:spcBef>
              <a:spcAft>
                <a:spcPts val="634"/>
              </a:spcAft>
              <a:buNone/>
            </a:pPr>
            <a:r>
              <a:rPr lang="en-GB" b="1" dirty="0"/>
              <a:t>&lt;Click&gt;</a:t>
            </a:r>
          </a:p>
          <a:p>
            <a:pPr marL="171450" indent="-171450">
              <a:spcBef>
                <a:spcPts val="846"/>
              </a:spcBef>
              <a:spcAft>
                <a:spcPts val="634"/>
              </a:spcAft>
            </a:pPr>
            <a:r>
              <a:rPr lang="en-GB" dirty="0"/>
              <a:t>That includes Shared-risk and shared-reward between Hitachi Vantara, Distribution and the Partner.</a:t>
            </a:r>
          </a:p>
          <a:p>
            <a:pPr marL="171450" indent="-171450">
              <a:spcBef>
                <a:spcPts val="846"/>
              </a:spcBef>
              <a:spcAft>
                <a:spcPts val="634"/>
              </a:spcAft>
            </a:pPr>
            <a:r>
              <a:rPr lang="en-GB" dirty="0"/>
              <a:t>Each has responsibilities for the delivery of the service</a:t>
            </a:r>
          </a:p>
          <a:p>
            <a:pPr marL="0" indent="0">
              <a:spcBef>
                <a:spcPts val="846"/>
              </a:spcBef>
              <a:spcAft>
                <a:spcPts val="634"/>
              </a:spcAft>
              <a:buNone/>
            </a:pPr>
            <a:r>
              <a:rPr lang="en-GB" b="1" dirty="0"/>
              <a:t>&lt;Click&gt;</a:t>
            </a:r>
          </a:p>
          <a:p>
            <a:pPr marL="171450" indent="-171450">
              <a:spcBef>
                <a:spcPts val="846"/>
              </a:spcBef>
              <a:spcAft>
                <a:spcPts val="634"/>
              </a:spcAft>
            </a:pPr>
            <a:r>
              <a:rPr lang="en-GB" dirty="0"/>
              <a:t>Hitachi is responsible for the Hitachi Service Management application as a SaaS platform.</a:t>
            </a:r>
          </a:p>
          <a:p>
            <a:pPr marL="171450" indent="-171450">
              <a:spcBef>
                <a:spcPts val="846"/>
              </a:spcBef>
              <a:spcAft>
                <a:spcPts val="634"/>
              </a:spcAft>
            </a:pPr>
            <a:r>
              <a:rPr lang="en-GB" dirty="0"/>
              <a:t>Hitachi is responsible for the infrastructure ownership, deployment and service activation at the end-customer, co-location or partner data center.</a:t>
            </a:r>
          </a:p>
          <a:p>
            <a:pPr marL="0" indent="0">
              <a:spcBef>
                <a:spcPts val="846"/>
              </a:spcBef>
              <a:spcAft>
                <a:spcPts val="634"/>
              </a:spcAft>
              <a:buNone/>
            </a:pPr>
            <a:r>
              <a:rPr lang="en-GB" b="1" dirty="0"/>
              <a:t>&lt;Click&gt;</a:t>
            </a:r>
          </a:p>
          <a:p>
            <a:pPr marL="171450" indent="-171450">
              <a:spcBef>
                <a:spcPts val="846"/>
              </a:spcBef>
              <a:spcAft>
                <a:spcPts val="634"/>
              </a:spcAft>
            </a:pPr>
            <a:r>
              <a:rPr lang="en-GB" dirty="0"/>
              <a:t>Distribution is responsible for downstream partner engagement, onboarding, rate card and contract management, as well as level 0/1 on transactions with the partner.</a:t>
            </a:r>
          </a:p>
          <a:p>
            <a:pPr marL="0" indent="0">
              <a:spcBef>
                <a:spcPts val="846"/>
              </a:spcBef>
              <a:spcAft>
                <a:spcPts val="634"/>
              </a:spcAft>
              <a:buNone/>
            </a:pPr>
            <a:r>
              <a:rPr lang="en-GB" b="1" dirty="0"/>
              <a:t>&lt;Click&gt;</a:t>
            </a:r>
          </a:p>
          <a:p>
            <a:pPr marL="171450" indent="-171450">
              <a:spcBef>
                <a:spcPts val="846"/>
              </a:spcBef>
              <a:spcAft>
                <a:spcPts val="634"/>
              </a:spcAft>
            </a:pPr>
            <a:r>
              <a:rPr lang="en-GB" dirty="0"/>
              <a:t>And the Partner is responsible for Subscriber Engagement as a foundational responsibility.</a:t>
            </a:r>
          </a:p>
          <a:p>
            <a:pPr marL="171450" indent="-171450">
              <a:spcBef>
                <a:spcPts val="846"/>
              </a:spcBef>
              <a:spcAft>
                <a:spcPts val="634"/>
              </a:spcAft>
            </a:pPr>
            <a:r>
              <a:rPr lang="en-GB" dirty="0"/>
              <a:t>If the partner is a Manage Partner, the responsibility for service operations, last mile network connectivity and interfacing with the Subscriber on support matters lies with them.</a:t>
            </a:r>
          </a:p>
          <a:p>
            <a:pPr marL="171450" indent="-171450">
              <a:spcBef>
                <a:spcPts val="846"/>
              </a:spcBef>
              <a:spcAft>
                <a:spcPts val="634"/>
              </a:spcAft>
            </a:pPr>
            <a:r>
              <a:rPr lang="en-GB" dirty="0"/>
              <a:t>If however, the Partner is a Resell Partner, then service operations and direct support of the customer is Hitachi’s responsibility.  The partner is still responsible for engaging with the Subscriber both during service setup as well as ongoing after the service is operational.</a:t>
            </a:r>
          </a:p>
          <a:p>
            <a:pPr marL="0" indent="0">
              <a:spcBef>
                <a:spcPts val="846"/>
              </a:spcBef>
              <a:spcAft>
                <a:spcPts val="634"/>
              </a:spcAft>
              <a:buNone/>
            </a:pPr>
            <a:r>
              <a:rPr lang="en-GB" dirty="0"/>
              <a:t>&lt;Click&gt;</a:t>
            </a:r>
          </a:p>
          <a:p>
            <a:pPr marL="0" indent="0">
              <a:spcBef>
                <a:spcPts val="846"/>
              </a:spcBef>
              <a:spcAft>
                <a:spcPts val="634"/>
              </a:spcAft>
              <a:buNone/>
            </a:pPr>
            <a:r>
              <a:rPr lang="en-GB" b="1" dirty="0"/>
              <a:t>&lt;Click&gt;</a:t>
            </a:r>
          </a:p>
          <a:p>
            <a:pPr marL="171450" indent="-171450">
              <a:spcBef>
                <a:spcPts val="846"/>
              </a:spcBef>
              <a:spcAft>
                <a:spcPts val="634"/>
              </a:spcAft>
            </a:pPr>
            <a:r>
              <a:rPr lang="en-GB" dirty="0"/>
              <a:t>In addition, Hitachi Vantara will support our Distribution Partners for engagements with our CSP Partners, as needed to ensure successful deployments and service delivery</a:t>
            </a:r>
          </a:p>
          <a:p>
            <a:pPr marL="0" indent="0">
              <a:spcBef>
                <a:spcPts val="846"/>
              </a:spcBef>
              <a:spcAft>
                <a:spcPts val="634"/>
              </a:spcAft>
              <a:buNone/>
            </a:pPr>
            <a:r>
              <a:rPr lang="en-GB" dirty="0"/>
              <a:t>&lt;</a:t>
            </a:r>
            <a:r>
              <a:rPr lang="en-GB" b="1" dirty="0"/>
              <a:t>Click&gt;</a:t>
            </a:r>
          </a:p>
          <a:p>
            <a:endParaRPr lang="en-US" dirty="0"/>
          </a:p>
        </p:txBody>
      </p:sp>
    </p:spTree>
    <p:extLst>
      <p:ext uri="{BB962C8B-B14F-4D97-AF65-F5344CB8AC3E}">
        <p14:creationId xmlns:p14="http://schemas.microsoft.com/office/powerpoint/2010/main" val="3497517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The STaaS Operational Service model offers a series of service levels and standard support levels.</a:t>
            </a:r>
          </a:p>
          <a:p>
            <a:pPr marL="0" indent="0">
              <a:buNone/>
            </a:pPr>
            <a:r>
              <a:rPr lang="en-US" sz="1400" b="1" dirty="0"/>
              <a:t>&lt;Click&gt;</a:t>
            </a:r>
          </a:p>
          <a:p>
            <a:pPr marL="171450" indent="-171450"/>
            <a:r>
              <a:rPr lang="en-US" sz="1400" dirty="0"/>
              <a:t>The primary SLAs are for Data Availability and Performance. Data Availability ranges from 4 nines for object to 6 nines for block and Performance Availability ranges from 4 nines for Object to 5 nines for block.</a:t>
            </a:r>
          </a:p>
          <a:p>
            <a:pPr marL="0" indent="0">
              <a:buNone/>
            </a:pPr>
            <a:r>
              <a:rPr lang="en-US" sz="1400" b="1" dirty="0"/>
              <a:t>&lt;Click&gt;</a:t>
            </a:r>
          </a:p>
          <a:p>
            <a:pPr marL="171450" indent="-171450"/>
            <a:r>
              <a:rPr lang="en-US" sz="1400" b="0" dirty="0"/>
              <a:t>The performance SLAs for each are listed here and range from less than 1 millisecond for the Ultra tier, to less than 7 milliseconds for the value tier, and both read and write performance levels for object.</a:t>
            </a:r>
          </a:p>
          <a:p>
            <a:pPr marL="0" indent="0">
              <a:buNone/>
            </a:pPr>
            <a:r>
              <a:rPr lang="en-US" sz="1400" b="1" dirty="0"/>
              <a:t>&lt;Click&gt;</a:t>
            </a:r>
          </a:p>
          <a:p>
            <a:pPr marL="171450" indent="-171450"/>
            <a:r>
              <a:rPr lang="en-US" sz="1400" b="0" dirty="0"/>
              <a:t>The STaaS Billing model is simple and transparent.  For Object storage, billing is based on the maximum capacity usage during the billing period, whereas for block, it is based on used capacity averaged over the month based on 4 daily data captures.</a:t>
            </a:r>
          </a:p>
          <a:p>
            <a:pPr marL="0" indent="0">
              <a:buNone/>
            </a:pPr>
            <a:r>
              <a:rPr lang="en-US" sz="1400" b="1" dirty="0"/>
              <a:t>&lt;Click&gt;</a:t>
            </a:r>
          </a:p>
          <a:p>
            <a:pPr marL="171450" indent="-171450"/>
            <a:r>
              <a:rPr lang="en-US" sz="1400" b="0" dirty="0"/>
              <a:t>Standard support services are 24 by 7 by 365 during normal operations</a:t>
            </a:r>
          </a:p>
          <a:p>
            <a:pPr marL="0" indent="0">
              <a:buNone/>
            </a:pPr>
            <a:r>
              <a:rPr lang="en-US" sz="1400" b="1" dirty="0"/>
              <a:t>&lt;Click&gt;</a:t>
            </a:r>
          </a:p>
          <a:p>
            <a:pPr marL="171450" indent="-171450"/>
            <a:r>
              <a:rPr lang="en-US" sz="1400" b="0" dirty="0"/>
              <a:t>Incident response times reflect our standard service contract models from Severity 1 through Severity 4.</a:t>
            </a:r>
          </a:p>
          <a:p>
            <a:pPr marL="0" indent="0">
              <a:buNone/>
            </a:pPr>
            <a:r>
              <a:rPr lang="en-US" sz="1400" b="1" dirty="0"/>
              <a:t>&lt;Click&gt;</a:t>
            </a:r>
          </a:p>
          <a:p>
            <a:pPr marL="171450" indent="-171450"/>
            <a:r>
              <a:rPr lang="en-US" sz="1400" b="0" dirty="0"/>
              <a:t>Change response also follows are stand service contract models covering Routine, Enhanced and Emergency guidelines.</a:t>
            </a:r>
          </a:p>
          <a:p>
            <a:pPr marL="0" indent="0">
              <a:buNone/>
            </a:pPr>
            <a:r>
              <a:rPr lang="en-US" sz="1400" b="1" dirty="0"/>
              <a:t>&lt;Click&gt;</a:t>
            </a:r>
          </a:p>
          <a:p>
            <a:pPr marL="171450" indent="-171450"/>
            <a:r>
              <a:rPr lang="en-US" sz="1400" b="0" dirty="0"/>
              <a:t>Finally, all service terms are outlined and available upon request</a:t>
            </a:r>
          </a:p>
          <a:p>
            <a:pPr marL="0" indent="0">
              <a:buNone/>
            </a:pPr>
            <a:r>
              <a:rPr lang="en-US" sz="1400" b="1" dirty="0"/>
              <a:t>&lt;Click&gt;</a:t>
            </a:r>
          </a:p>
        </p:txBody>
      </p:sp>
    </p:spTree>
    <p:extLst>
      <p:ext uri="{BB962C8B-B14F-4D97-AF65-F5344CB8AC3E}">
        <p14:creationId xmlns:p14="http://schemas.microsoft.com/office/powerpoint/2010/main" val="1626527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cover the typical partner engagement process with STaaS.</a:t>
            </a:r>
          </a:p>
          <a:p>
            <a:r>
              <a:rPr lang="en-US" dirty="0"/>
              <a:t>First is to work with our partner, or prospective partner, to understand the business opportunity we would have together in this space.</a:t>
            </a:r>
          </a:p>
          <a:p>
            <a:r>
              <a:rPr lang="en-US" dirty="0"/>
              <a:t>Second is to align our joint partner management teams and approve moving forward.</a:t>
            </a:r>
          </a:p>
          <a:p>
            <a:r>
              <a:rPr lang="en-US" dirty="0"/>
              <a:t>Next is to engage with your Hitachi Distribution Partner Manager and Distribution Partner to ensure we onboard partner as seamlessly as possible.  As stated previously, our Distributors are our primary route to market and have responsibilities that go beyond just transactional with STaaS.  There are also operational requirements since our Distributor is responsible for deal management.</a:t>
            </a:r>
          </a:p>
          <a:p>
            <a:r>
              <a:rPr lang="en-US" dirty="0"/>
              <a:t>Once engaged, we review in detail the STaaS and EverFlex offering</a:t>
            </a:r>
          </a:p>
          <a:p>
            <a:r>
              <a:rPr lang="en-US" dirty="0"/>
              <a:t>Formally agree by signing the STaaS Service Summary agreement upfront</a:t>
            </a:r>
          </a:p>
          <a:p>
            <a:r>
              <a:rPr lang="en-US" dirty="0"/>
              <a:t>And then we formally onboard our partner with our Customer Success team</a:t>
            </a:r>
          </a:p>
          <a:p>
            <a:pPr marL="0" indent="0">
              <a:buNone/>
            </a:pPr>
            <a:r>
              <a:rPr lang="en-US" dirty="0"/>
              <a:t>&lt;Click&gt;</a:t>
            </a:r>
          </a:p>
        </p:txBody>
      </p:sp>
    </p:spTree>
    <p:extLst>
      <p:ext uri="{BB962C8B-B14F-4D97-AF65-F5344CB8AC3E}">
        <p14:creationId xmlns:p14="http://schemas.microsoft.com/office/powerpoint/2010/main" val="230037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key differentiators for the Hitachi Vantara STaaS offering?</a:t>
            </a:r>
          </a:p>
          <a:p>
            <a:pPr marL="0" indent="0">
              <a:buNone/>
            </a:pPr>
            <a:r>
              <a:rPr lang="en-US" dirty="0"/>
              <a:t>&lt;Click&gt;</a:t>
            </a:r>
          </a:p>
          <a:p>
            <a:pPr marL="171450" indent="-171450"/>
            <a:r>
              <a:rPr lang="en-US" dirty="0"/>
              <a:t>First, STaaS was designed from the ground up making it </a:t>
            </a:r>
            <a:r>
              <a:rPr lang="en-US" sz="1800" b="0" i="0" u="none" strike="noStrike" kern="100" dirty="0">
                <a:solidFill>
                  <a:srgbClr val="000000"/>
                </a:solidFill>
                <a:effectLst/>
                <a:latin typeface="Arial" panose="020B0604020202020204" pitchFamily="34" charset="0"/>
              </a:rPr>
              <a:t>Partner-centric. </a:t>
            </a:r>
          </a:p>
          <a:p>
            <a:pPr marL="171450" indent="-171450"/>
            <a:r>
              <a:rPr lang="en-US" sz="1800" b="0" i="0" u="none" strike="noStrike" kern="100" dirty="0">
                <a:solidFill>
                  <a:srgbClr val="000000"/>
                </a:solidFill>
                <a:effectLst/>
                <a:latin typeface="Arial" panose="020B0604020202020204" pitchFamily="34" charset="0"/>
              </a:rPr>
              <a:t>It was Built with partners in mind ensuring self-service control and subscriber management.</a:t>
            </a:r>
            <a:endParaRPr lang="en-US" sz="1800" b="0" i="0" u="none" strike="noStrike" kern="1200" dirty="0">
              <a:solidFill>
                <a:schemeClr val="tx1"/>
              </a:solidFill>
              <a:effectLst/>
              <a:latin typeface="Arial" panose="020B0604020202020204" pitchFamily="34" charset="0"/>
            </a:endParaRPr>
          </a:p>
          <a:p>
            <a:pPr marL="171450" indent="-171450"/>
            <a:r>
              <a:rPr lang="en-US" sz="1800" b="0" i="0" u="none" strike="noStrike" kern="1200" dirty="0">
                <a:solidFill>
                  <a:schemeClr val="tx1"/>
                </a:solidFill>
                <a:effectLst/>
                <a:latin typeface="Arial" panose="020B0604020202020204" pitchFamily="34" charset="0"/>
              </a:rPr>
              <a:t>Any cloud service is only as good as the technology from which it is developed and partners can rest comfortably knowing that STaaS leverages Hitachi Vantara </a:t>
            </a:r>
            <a:r>
              <a:rPr lang="en-US" sz="1800" b="0" i="0" u="none" strike="noStrike" kern="100" dirty="0">
                <a:solidFill>
                  <a:srgbClr val="000000"/>
                </a:solidFill>
                <a:effectLst/>
                <a:latin typeface="Arial" panose="020B0604020202020204" pitchFamily="34" charset="0"/>
              </a:rPr>
              <a:t>Enterprise class storage.  This means that partners get a 100% data availability guarantee leveraging Hitachi VSP enterprise-class storage.</a:t>
            </a:r>
            <a:endParaRPr lang="en-US" dirty="0"/>
          </a:p>
          <a:p>
            <a:pPr marL="0" indent="0">
              <a:buNone/>
            </a:pPr>
            <a:r>
              <a:rPr lang="en-US" dirty="0"/>
              <a:t>&lt;Click&gt;</a:t>
            </a:r>
          </a:p>
          <a:p>
            <a:pPr marL="0" indent="0">
              <a:buNone/>
            </a:pPr>
            <a:r>
              <a:rPr lang="en-US" dirty="0"/>
              <a:t>STaaS provide pricing and governance management including:</a:t>
            </a:r>
          </a:p>
          <a:p>
            <a:pPr marL="347472" marR="0" indent="-347472" algn="l" rtl="0" eaLnBrk="1" fontAlgn="t" latinLnBrk="0" hangingPunct="1">
              <a:lnSpc>
                <a:spcPct val="107000"/>
              </a:lnSpc>
              <a:spcBef>
                <a:spcPts val="0"/>
              </a:spcBef>
              <a:spcAft>
                <a:spcPts val="0"/>
              </a:spcAft>
              <a:buClrTx/>
              <a:buSzPts val="1200"/>
              <a:buFont typeface="Symbol" panose="05050102010706020507" pitchFamily="18" charset="2"/>
              <a:buChar char="·"/>
            </a:pPr>
            <a:r>
              <a:rPr lang="en-US" sz="1800" b="0" i="0" u="none" strike="noStrike" kern="100" dirty="0">
                <a:solidFill>
                  <a:srgbClr val="000000"/>
                </a:solidFill>
                <a:effectLst/>
                <a:latin typeface="Arial" panose="020B0604020202020204" pitchFamily="34" charset="0"/>
              </a:rPr>
              <a:t>Predictable pay as you go pricing through A variety of STaaS storage tiers and capacity levels supported by standardized rate cards upfront so there are no surprises with pricing.</a:t>
            </a:r>
            <a:endParaRPr lang="en-US" sz="1800" b="0" i="0" u="none" strike="noStrike" dirty="0">
              <a:effectLst/>
              <a:latin typeface="Arial" panose="020B0604020202020204" pitchFamily="34" charset="0"/>
            </a:endParaRPr>
          </a:p>
          <a:p>
            <a:pPr marL="347472" marR="0" indent="-347472" algn="l" rtl="0" eaLnBrk="1" fontAlgn="t" latinLnBrk="0" hangingPunct="1">
              <a:lnSpc>
                <a:spcPct val="107000"/>
              </a:lnSpc>
              <a:spcBef>
                <a:spcPts val="0"/>
              </a:spcBef>
              <a:spcAft>
                <a:spcPts val="0"/>
              </a:spcAft>
            </a:pPr>
            <a:r>
              <a:rPr lang="en-US" sz="1800" b="0" i="0" u="none" strike="noStrike" kern="100" dirty="0">
                <a:solidFill>
                  <a:srgbClr val="000000"/>
                </a:solidFill>
                <a:effectLst/>
                <a:latin typeface="Arial" panose="020B0604020202020204" pitchFamily="34" charset="0"/>
              </a:rPr>
              <a:t>Transparent billing. Simple billing models that are consistent across offerings &amp; provide clear visibility into usage.</a:t>
            </a:r>
            <a:endParaRPr lang="en-US" sz="1800" b="0" i="0" u="none" strike="noStrike" dirty="0">
              <a:effectLst/>
              <a:latin typeface="Arial" panose="020B0604020202020204" pitchFamily="34" charset="0"/>
            </a:endParaRPr>
          </a:p>
          <a:p>
            <a:pPr marL="347472" marR="0" indent="-347472" algn="l" rtl="0" eaLnBrk="1" fontAlgn="t" latinLnBrk="0" hangingPunct="1">
              <a:lnSpc>
                <a:spcPct val="107000"/>
              </a:lnSpc>
              <a:spcBef>
                <a:spcPts val="0"/>
              </a:spcBef>
              <a:spcAft>
                <a:spcPts val="0"/>
              </a:spcAft>
            </a:pPr>
            <a:r>
              <a:rPr lang="en-US" sz="1800" b="0" i="0" u="none" strike="noStrike" kern="100" dirty="0">
                <a:solidFill>
                  <a:srgbClr val="000000"/>
                </a:solidFill>
                <a:effectLst/>
                <a:latin typeface="Arial" panose="020B0604020202020204" pitchFamily="34" charset="0"/>
              </a:rPr>
              <a:t>Coterminous capacity upgrades within the same tier.  No longer do you need to start a new contract when upgrading or growing the service.</a:t>
            </a:r>
            <a:endParaRPr lang="en-US" sz="1800" b="0" i="0" u="none" strike="noStrike" dirty="0">
              <a:effectLst/>
              <a:latin typeface="Arial" panose="020B0604020202020204" pitchFamily="34" charset="0"/>
            </a:endParaRPr>
          </a:p>
          <a:p>
            <a:pPr marL="347472" marR="0" indent="-347472" algn="l" rtl="0" eaLnBrk="1" fontAlgn="t" latinLnBrk="0" hangingPunct="1">
              <a:lnSpc>
                <a:spcPct val="107000"/>
              </a:lnSpc>
              <a:spcBef>
                <a:spcPts val="0"/>
              </a:spcBef>
              <a:spcAft>
                <a:spcPts val="0"/>
              </a:spcAft>
            </a:pPr>
            <a:r>
              <a:rPr lang="en-US" sz="1800" b="0" i="0" u="none" strike="noStrike" kern="100" dirty="0">
                <a:solidFill>
                  <a:srgbClr val="000000"/>
                </a:solidFill>
                <a:effectLst/>
                <a:latin typeface="Arial" panose="020B0604020202020204" pitchFamily="34" charset="0"/>
              </a:rPr>
              <a:t>And a Complete quote-to-cash lifecycle. STaaS provides Quote, order, reporting and billing management under one pane of glass with Hitachi Services Manager.</a:t>
            </a:r>
            <a:endParaRPr lang="en-US" sz="1800" b="0" i="0" u="none" strike="noStrike" dirty="0">
              <a:effectLst/>
              <a:latin typeface="Arial" panose="020B0604020202020204" pitchFamily="34" charset="0"/>
            </a:endParaRPr>
          </a:p>
          <a:p>
            <a:pPr marL="0" indent="0">
              <a:buNone/>
            </a:pPr>
            <a:r>
              <a:rPr lang="en-US" dirty="0"/>
              <a:t>&lt;Click&gt;</a:t>
            </a:r>
          </a:p>
          <a:p>
            <a:pPr marL="0" indent="0">
              <a:buNone/>
            </a:pPr>
            <a:r>
              <a:rPr lang="en-US" dirty="0"/>
              <a:t>And, deployment and support from Hitachi Vantara could not be simpler</a:t>
            </a:r>
          </a:p>
          <a:p>
            <a:pPr marL="0" indent="0">
              <a:buNone/>
            </a:pPr>
            <a:r>
              <a:rPr lang="en-US" dirty="0"/>
              <a:t>STaaS supports:</a:t>
            </a:r>
          </a:p>
          <a:p>
            <a:pPr marL="347472" marR="0" indent="-347472" algn="l" rtl="0" eaLnBrk="1" fontAlgn="t" latinLnBrk="0" hangingPunct="1">
              <a:lnSpc>
                <a:spcPct val="107000"/>
              </a:lnSpc>
              <a:spcBef>
                <a:spcPts val="0"/>
              </a:spcBef>
              <a:spcAft>
                <a:spcPts val="0"/>
              </a:spcAft>
              <a:buClrTx/>
              <a:buSzPts val="1200"/>
              <a:buFont typeface="Symbol" panose="05050102010706020507" pitchFamily="18" charset="2"/>
              <a:buChar char="·"/>
            </a:pPr>
            <a:r>
              <a:rPr lang="en-US" sz="1800" b="0" i="0" u="none" strike="noStrike" kern="100" dirty="0">
                <a:solidFill>
                  <a:srgbClr val="000000"/>
                </a:solidFill>
                <a:effectLst/>
                <a:latin typeface="Arial" panose="020B0604020202020204" pitchFamily="34" charset="0"/>
              </a:rPr>
              <a:t>Fast time to market. Quote approval to delivery is provides within weeks rather than months.  It includes Same day service activation.</a:t>
            </a:r>
            <a:endParaRPr lang="en-US" sz="1800" b="0" i="0" u="none" strike="noStrike" dirty="0">
              <a:effectLst/>
              <a:latin typeface="Arial" panose="020B0604020202020204" pitchFamily="34" charset="0"/>
            </a:endParaRPr>
          </a:p>
          <a:p>
            <a:pPr marL="347472" marR="0" indent="-347472" algn="l" rtl="0" eaLnBrk="1" fontAlgn="t" latinLnBrk="0" hangingPunct="1">
              <a:lnSpc>
                <a:spcPct val="107000"/>
              </a:lnSpc>
              <a:spcBef>
                <a:spcPts val="0"/>
              </a:spcBef>
              <a:spcAft>
                <a:spcPts val="0"/>
              </a:spcAft>
            </a:pPr>
            <a:r>
              <a:rPr lang="en-US" sz="1800" b="0" i="0" u="none" strike="noStrike" kern="100" dirty="0">
                <a:solidFill>
                  <a:srgbClr val="000000"/>
                </a:solidFill>
                <a:effectLst/>
                <a:latin typeface="Arial" panose="020B0604020202020204" pitchFamily="34" charset="0"/>
              </a:rPr>
              <a:t>STaaS provides World class support from the Trusted Hitachi global support organization that delivers to thousands of enterprise customers today.</a:t>
            </a:r>
          </a:p>
          <a:p>
            <a:pPr marL="0" marR="0" indent="0" algn="l" rtl="0" eaLnBrk="1" fontAlgn="t" latinLnBrk="0" hangingPunct="1">
              <a:lnSpc>
                <a:spcPct val="107000"/>
              </a:lnSpc>
              <a:spcBef>
                <a:spcPts val="0"/>
              </a:spcBef>
              <a:spcAft>
                <a:spcPts val="0"/>
              </a:spcAft>
              <a:buNone/>
            </a:pPr>
            <a:r>
              <a:rPr lang="en-US" sz="1800" b="0" i="0" u="none" strike="noStrike" kern="100" dirty="0">
                <a:solidFill>
                  <a:srgbClr val="000000"/>
                </a:solidFill>
                <a:effectLst/>
                <a:latin typeface="Arial" panose="020B0604020202020204" pitchFamily="34" charset="0"/>
              </a:rPr>
              <a:t>&lt;Click&gt;</a:t>
            </a:r>
          </a:p>
        </p:txBody>
      </p:sp>
    </p:spTree>
    <p:extLst>
      <p:ext uri="{BB962C8B-B14F-4D97-AF65-F5344CB8AC3E}">
        <p14:creationId xmlns:p14="http://schemas.microsoft.com/office/powerpoint/2010/main" val="211683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engage together.</a:t>
            </a:r>
          </a:p>
          <a:p>
            <a:pPr marL="0" indent="0">
              <a:buNone/>
            </a:pPr>
            <a:r>
              <a:rPr lang="en-US" b="1" dirty="0"/>
              <a:t>&lt;Click&gt;</a:t>
            </a:r>
          </a:p>
          <a:p>
            <a:r>
              <a:rPr lang="en-US" dirty="0"/>
              <a:t>To keep it as simple as possible, simply reach out to us for deep-dive review and planning</a:t>
            </a:r>
          </a:p>
          <a:p>
            <a:r>
              <a:rPr lang="en-US" dirty="0"/>
              <a:t>Request a presentation and demonstration of the service offering in detail</a:t>
            </a:r>
          </a:p>
          <a:p>
            <a:r>
              <a:rPr lang="en-US" dirty="0"/>
              <a:t>Assuming it aligns with your expectations and needs, lets determine what our engagement strategy and next steps plan would look like.</a:t>
            </a:r>
          </a:p>
          <a:p>
            <a:r>
              <a:rPr lang="en-US" dirty="0"/>
              <a:t>Also, agree verbally to partner with us</a:t>
            </a:r>
          </a:p>
          <a:p>
            <a:pPr marL="0" indent="0">
              <a:buNone/>
            </a:pPr>
            <a:r>
              <a:rPr lang="en-US" b="1" dirty="0"/>
              <a:t>&lt;Click&gt;</a:t>
            </a:r>
          </a:p>
          <a:p>
            <a:r>
              <a:rPr lang="en-US" dirty="0"/>
              <a:t>Next, we then engage, plan and execute including formally partnering, developing our strategy and then monetizing to build pipeline and revenue.</a:t>
            </a:r>
          </a:p>
          <a:p>
            <a:pPr marL="0" indent="0">
              <a:buNone/>
            </a:pPr>
            <a:r>
              <a:rPr lang="en-US" b="1" dirty="0"/>
              <a:t>&lt;Click&gt;</a:t>
            </a:r>
          </a:p>
        </p:txBody>
      </p:sp>
    </p:spTree>
    <p:extLst>
      <p:ext uri="{BB962C8B-B14F-4D97-AF65-F5344CB8AC3E}">
        <p14:creationId xmlns:p14="http://schemas.microsoft.com/office/powerpoint/2010/main" val="233164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Tree>
    <p:extLst>
      <p:ext uri="{BB962C8B-B14F-4D97-AF65-F5344CB8AC3E}">
        <p14:creationId xmlns:p14="http://schemas.microsoft.com/office/powerpoint/2010/main" val="385703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details of the call, I think it’s important to talk about why we are investing in this space.</a:t>
            </a:r>
          </a:p>
          <a:p>
            <a:r>
              <a:rPr lang="en-US" dirty="0"/>
              <a:t>It should be no surprise to any of you on this call that all of our major vendors have or are developing offerings in this space.  HPE, Dell and Pure to name a few. </a:t>
            </a:r>
          </a:p>
          <a:p>
            <a:r>
              <a:rPr lang="en-US" dirty="0"/>
              <a:t>And there have been a ton of studies in this space, not just by TSIA, the Technology Services Industry Association – If you are not familiar with them, they only focus on the as a Service market – but certainly by Gartner and IDC as you would expect.</a:t>
            </a:r>
          </a:p>
          <a:p>
            <a:r>
              <a:rPr lang="en-US" dirty="0"/>
              <a:t>For example, </a:t>
            </a:r>
            <a:r>
              <a:rPr lang="en-US" b="1" dirty="0"/>
              <a:t>13%.  </a:t>
            </a:r>
            <a:r>
              <a:rPr lang="en-US" dirty="0"/>
              <a:t>according to IDC, excluding pure public cloud deployments, the on-premises Infrastructure as a Service business is at about $1.4B, and growing from about 6% YoY in 2021 to about 13% YoY today.  Meaning we are seeing an acceleration in market adoption.</a:t>
            </a:r>
          </a:p>
          <a:p>
            <a:r>
              <a:rPr lang="en-US" b="1" dirty="0"/>
              <a:t>30%. </a:t>
            </a:r>
            <a:r>
              <a:rPr lang="en-US" dirty="0"/>
              <a:t>Gartner states that the External Controller Based market, i.e. the VSP line of products, while at about 12% today being delivered on consumption versus through capital acquisition, is expected to grow to over 30% within the next 3-4 years.</a:t>
            </a:r>
          </a:p>
          <a:p>
            <a:r>
              <a:rPr lang="en-US" b="1" dirty="0"/>
              <a:t>And 75%. </a:t>
            </a:r>
            <a:r>
              <a:rPr lang="en-US" b="0" dirty="0"/>
              <a:t>There should be no surprise here</a:t>
            </a:r>
            <a:r>
              <a:rPr lang="en-US" b="1" dirty="0"/>
              <a:t>, </a:t>
            </a:r>
            <a:r>
              <a:rPr lang="en-US" dirty="0"/>
              <a:t>but the partner landscape is changing rapidly.  VARs and SI’s as well as Distributors are all building managed services business practices. Gartner predicts that the as a Service RTM will move from primarily direct today to over 75% within the next 3-5 years.  </a:t>
            </a:r>
          </a:p>
          <a:p>
            <a:pPr marL="0" indent="0">
              <a:buNone/>
            </a:pPr>
            <a:r>
              <a:rPr lang="en-US" dirty="0"/>
              <a:t>&lt;Click&gt;</a:t>
            </a:r>
          </a:p>
          <a:p>
            <a:endParaRPr lang="en-US" dirty="0"/>
          </a:p>
        </p:txBody>
      </p:sp>
    </p:spTree>
    <p:extLst>
      <p:ext uri="{BB962C8B-B14F-4D97-AF65-F5344CB8AC3E}">
        <p14:creationId xmlns:p14="http://schemas.microsoft.com/office/powerpoint/2010/main" val="12827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At a high level, what is Hitachi EverFlex?</a:t>
            </a:r>
          </a:p>
          <a:p>
            <a:pPr marL="0" indent="0">
              <a:buNone/>
            </a:pPr>
            <a:r>
              <a:rPr lang="en-US" sz="1000" dirty="0"/>
              <a:t>&lt;Click&gt;</a:t>
            </a:r>
          </a:p>
          <a:p>
            <a:r>
              <a:rPr lang="en-US" sz="1000" dirty="0">
                <a:effectLst/>
                <a:latin typeface="Neue Haas Grotesk Text Pro" panose="020B0504020202020204" pitchFamily="34" charset="0"/>
                <a:ea typeface="Calibri" panose="020F0502020204030204" pitchFamily="34" charset="0"/>
                <a:cs typeface="Arial" panose="020B0604020202020204" pitchFamily="34" charset="0"/>
              </a:rPr>
              <a:t>Hitachi EverFlex is Hitachi’s Infrastructure as a Service (IaaS) portfolio with flexible capacity and pay per use elastic consumption, delivered and managed your way, providing customers and partners with adaptable options tailored to their needs. </a:t>
            </a:r>
          </a:p>
          <a:p>
            <a:r>
              <a:rPr lang="en-US" sz="1000" dirty="0">
                <a:effectLst/>
                <a:latin typeface="Neue Haas Grotesk Text Pro" panose="020B0504020202020204" pitchFamily="34" charset="0"/>
                <a:ea typeface="Calibri" panose="020F0502020204030204" pitchFamily="34" charset="0"/>
                <a:cs typeface="Arial" panose="020B0604020202020204" pitchFamily="34" charset="0"/>
              </a:rPr>
              <a:t>Whether clients prefer self-managed setups with reporting to fully managed operations from Hitachi or a trusted partner, EverFlex delivers unparalleled flexibility and choice.</a:t>
            </a:r>
          </a:p>
          <a:p>
            <a:r>
              <a:rPr lang="en-US" sz="1000" dirty="0">
                <a:effectLst/>
                <a:latin typeface="Neue Haas Grotesk Text Pro" panose="020B0504020202020204" pitchFamily="34" charset="0"/>
                <a:ea typeface="Calibri" panose="020F0502020204030204" pitchFamily="34" charset="0"/>
                <a:cs typeface="Arial" panose="020B0604020202020204" pitchFamily="34" charset="0"/>
              </a:rPr>
              <a:t>Now specifically we can break this down into 4 key characteristics:</a:t>
            </a:r>
          </a:p>
          <a:p>
            <a:pPr marL="0" indent="0">
              <a:buNone/>
            </a:pPr>
            <a:r>
              <a:rPr lang="en-US" sz="1000" b="0" dirty="0">
                <a:effectLst/>
                <a:latin typeface="Neue Haas Grotesk Text Pro" panose="020B0504020202020204" pitchFamily="34" charset="0"/>
                <a:ea typeface="Calibri" panose="020F0502020204030204" pitchFamily="34" charset="0"/>
                <a:cs typeface="Arial" panose="020B0604020202020204" pitchFamily="34" charset="0"/>
              </a:rPr>
              <a:t>&lt;Click&gt;</a:t>
            </a:r>
          </a:p>
          <a:p>
            <a:r>
              <a:rPr lang="en-US" sz="1000" b="1" dirty="0">
                <a:effectLst/>
                <a:latin typeface="Neue Haas Grotesk Text Pro" panose="020B0504020202020204" pitchFamily="34" charset="0"/>
                <a:ea typeface="Calibri" panose="020F0502020204030204" pitchFamily="34" charset="0"/>
                <a:cs typeface="Arial" panose="020B0604020202020204" pitchFamily="34" charset="0"/>
              </a:rPr>
              <a:t>First, </a:t>
            </a:r>
            <a:r>
              <a:rPr lang="en-US" sz="1000" b="1" dirty="0" err="1">
                <a:effectLst/>
                <a:latin typeface="Neue Haas Grotesk Text Pro" panose="020B0504020202020204" pitchFamily="34" charset="0"/>
                <a:ea typeface="Calibri" panose="020F0502020204030204" pitchFamily="34" charset="0"/>
                <a:cs typeface="Arial" panose="020B0604020202020204" pitchFamily="34" charset="0"/>
              </a:rPr>
              <a:t>EvefFlex</a:t>
            </a:r>
            <a:r>
              <a:rPr lang="en-US" sz="1000" b="1" dirty="0">
                <a:effectLst/>
                <a:latin typeface="Neue Haas Grotesk Text Pro" panose="020B0504020202020204" pitchFamily="34" charset="0"/>
                <a:ea typeface="Calibri" panose="020F0502020204030204" pitchFamily="34" charset="0"/>
                <a:cs typeface="Arial" panose="020B0604020202020204" pitchFamily="34" charset="0"/>
              </a:rPr>
              <a:t> delivers a Cloud Experience.</a:t>
            </a:r>
          </a:p>
          <a:p>
            <a:pPr lvl="1"/>
            <a:r>
              <a:rPr lang="en-US" sz="800" dirty="0">
                <a:effectLst/>
                <a:latin typeface="Neue Haas Grotesk Text Pro" panose="020B0504020202020204" pitchFamily="34" charset="0"/>
                <a:ea typeface="Calibri" panose="020F0502020204030204" pitchFamily="34" charset="0"/>
                <a:cs typeface="Arial" panose="020B0604020202020204" pitchFamily="34" charset="0"/>
              </a:rPr>
              <a:t>EverFlex provides on-premises cloud infrastructure with enterprise-class reliability.  Namely storage, compute and network-based solutions with a cloud-management experience using our EverFlex Control management framework and Hitachi Services Manager quote-2-cash SaaS console.</a:t>
            </a:r>
          </a:p>
          <a:p>
            <a:pPr marL="0" indent="0">
              <a:buNone/>
            </a:pPr>
            <a:r>
              <a:rPr lang="en-US" sz="1000" b="0" dirty="0">
                <a:effectLst/>
                <a:latin typeface="Neue Haas Grotesk Text Pro" panose="020B0504020202020204" pitchFamily="34" charset="0"/>
                <a:ea typeface="Calibri" panose="020F0502020204030204" pitchFamily="34" charset="0"/>
                <a:cs typeface="Arial" panose="020B0604020202020204" pitchFamily="34" charset="0"/>
              </a:rPr>
              <a:t>&lt;Click&gt;</a:t>
            </a:r>
          </a:p>
          <a:p>
            <a:r>
              <a:rPr lang="en-US" sz="1000" b="1" dirty="0">
                <a:effectLst/>
                <a:latin typeface="Neue Haas Grotesk Text Pro" panose="020B0504020202020204" pitchFamily="34" charset="0"/>
                <a:ea typeface="Calibri" panose="020F0502020204030204" pitchFamily="34" charset="0"/>
                <a:cs typeface="Arial" panose="020B0604020202020204" pitchFamily="34" charset="0"/>
              </a:rPr>
              <a:t>Second is pay-per-use</a:t>
            </a:r>
          </a:p>
          <a:p>
            <a:pPr lvl="1"/>
            <a:r>
              <a:rPr lang="en-US" sz="800" dirty="0">
                <a:effectLst/>
                <a:latin typeface="Neue Haas Grotesk Text Pro" panose="020B0504020202020204" pitchFamily="34" charset="0"/>
                <a:ea typeface="Calibri" panose="020F0502020204030204" pitchFamily="34" charset="0"/>
                <a:cs typeface="Arial" panose="020B0604020202020204" pitchFamily="34" charset="0"/>
              </a:rPr>
              <a:t>EverFlex is </a:t>
            </a:r>
            <a:r>
              <a:rPr lang="en-US" sz="800" b="1" dirty="0">
                <a:effectLst/>
                <a:latin typeface="Neue Haas Grotesk Text Pro" panose="020B0504020202020204" pitchFamily="34" charset="0"/>
                <a:ea typeface="Calibri" panose="020F0502020204030204" pitchFamily="34" charset="0"/>
                <a:cs typeface="Arial" panose="020B0604020202020204" pitchFamily="34" charset="0"/>
              </a:rPr>
              <a:t>only</a:t>
            </a:r>
            <a:r>
              <a:rPr lang="en-US" sz="800" dirty="0">
                <a:effectLst/>
                <a:latin typeface="Neue Haas Grotesk Text Pro" panose="020B0504020202020204" pitchFamily="34" charset="0"/>
                <a:ea typeface="Calibri" panose="020F0502020204030204" pitchFamily="34" charset="0"/>
                <a:cs typeface="Arial" panose="020B0604020202020204" pitchFamily="34" charset="0"/>
              </a:rPr>
              <a:t> offered as a consumption service and includes the ability for partners and customers to be charged for what they use, including and above a minimum commit.  Our consumption model ranges from simple </a:t>
            </a:r>
            <a:r>
              <a:rPr lang="en-US" sz="800" dirty="0" err="1">
                <a:effectLst/>
                <a:latin typeface="Neue Haas Grotesk Text Pro" panose="020B0504020202020204" pitchFamily="34" charset="0"/>
                <a:ea typeface="Calibri" panose="020F0502020204030204" pitchFamily="34" charset="0"/>
                <a:cs typeface="Arial" panose="020B0604020202020204" pitchFamily="34" charset="0"/>
              </a:rPr>
              <a:t>opex</a:t>
            </a:r>
            <a:r>
              <a:rPr lang="en-US" sz="800" dirty="0">
                <a:effectLst/>
                <a:latin typeface="Neue Haas Grotesk Text Pro" panose="020B0504020202020204" pitchFamily="34" charset="0"/>
                <a:ea typeface="Calibri" panose="020F0502020204030204" pitchFamily="34" charset="0"/>
                <a:cs typeface="Arial" panose="020B0604020202020204" pitchFamily="34" charset="0"/>
              </a:rPr>
              <a:t> leasing through to full as-a-Service subscription, and managed services.</a:t>
            </a:r>
          </a:p>
          <a:p>
            <a:pPr marL="0" indent="0">
              <a:buNone/>
            </a:pPr>
            <a:r>
              <a:rPr lang="en-US" sz="1000" b="0" dirty="0">
                <a:effectLst/>
                <a:latin typeface="Neue Haas Grotesk Text Pro" panose="020B0504020202020204" pitchFamily="34" charset="0"/>
                <a:ea typeface="Calibri" panose="020F0502020204030204" pitchFamily="34" charset="0"/>
                <a:cs typeface="Arial" panose="020B0604020202020204" pitchFamily="34" charset="0"/>
              </a:rPr>
              <a:t>&lt;Click&gt;</a:t>
            </a:r>
          </a:p>
          <a:p>
            <a:r>
              <a:rPr lang="en-US" sz="1000" b="1" dirty="0">
                <a:effectLst/>
                <a:latin typeface="Neue Haas Grotesk Text Pro" panose="020B0504020202020204" pitchFamily="34" charset="0"/>
                <a:ea typeface="Calibri" panose="020F0502020204030204" pitchFamily="34" charset="0"/>
                <a:cs typeface="Arial" panose="020B0604020202020204" pitchFamily="34" charset="0"/>
              </a:rPr>
              <a:t>Third, EverFlex offers a choice of management options – self-managed, partner-managed or Hitachi-managed.</a:t>
            </a:r>
          </a:p>
          <a:p>
            <a:pPr lvl="1"/>
            <a:r>
              <a:rPr lang="en-US" sz="800" dirty="0">
                <a:effectLst/>
                <a:latin typeface="Neue Haas Grotesk Text Pro" panose="020B0504020202020204" pitchFamily="34" charset="0"/>
                <a:ea typeface="Calibri" panose="020F0502020204030204" pitchFamily="34" charset="0"/>
                <a:cs typeface="Arial" panose="020B0604020202020204" pitchFamily="34" charset="0"/>
              </a:rPr>
              <a:t>Partners and customers can simply access infrastructure resources, owned by Hitachi, but managed by themselves to reduce financial burden of upfront capital purchases; or they can choose from a variety of pre-architected subscription offerings enabling fast-time-to-market, through to fully customizable and </a:t>
            </a:r>
            <a:r>
              <a:rPr lang="en-US" sz="800" dirty="0" err="1">
                <a:effectLst/>
                <a:latin typeface="Neue Haas Grotesk Text Pro" panose="020B0504020202020204" pitchFamily="34" charset="0"/>
                <a:ea typeface="Calibri" panose="020F0502020204030204" pitchFamily="34" charset="0"/>
                <a:cs typeface="Arial" panose="020B0604020202020204" pitchFamily="34" charset="0"/>
              </a:rPr>
              <a:t>flexibble</a:t>
            </a:r>
            <a:r>
              <a:rPr lang="en-US" sz="800" dirty="0">
                <a:effectLst/>
                <a:latin typeface="Neue Haas Grotesk Text Pro" panose="020B0504020202020204" pitchFamily="34" charset="0"/>
                <a:ea typeface="Calibri" panose="020F0502020204030204" pitchFamily="34" charset="0"/>
                <a:cs typeface="Arial" panose="020B0604020202020204" pitchFamily="34" charset="0"/>
              </a:rPr>
              <a:t> solutions to meet any business need.</a:t>
            </a:r>
          </a:p>
          <a:p>
            <a:pPr marL="0" indent="0">
              <a:buNone/>
            </a:pPr>
            <a:r>
              <a:rPr lang="en-US" sz="1000" b="0" dirty="0">
                <a:effectLst/>
                <a:latin typeface="Neue Haas Grotesk Text Pro" panose="020B0504020202020204" pitchFamily="34" charset="0"/>
                <a:ea typeface="Calibri" panose="020F0502020204030204" pitchFamily="34" charset="0"/>
                <a:cs typeface="Arial" panose="020B0604020202020204" pitchFamily="34" charset="0"/>
              </a:rPr>
              <a:t>&lt;Click&gt;</a:t>
            </a:r>
          </a:p>
          <a:p>
            <a:r>
              <a:rPr lang="en-US" sz="1000" b="1" dirty="0">
                <a:effectLst/>
                <a:latin typeface="Neue Haas Grotesk Text Pro" panose="020B0504020202020204" pitchFamily="34" charset="0"/>
                <a:ea typeface="Calibri" panose="020F0502020204030204" pitchFamily="34" charset="0"/>
                <a:cs typeface="Arial" panose="020B0604020202020204" pitchFamily="34" charset="0"/>
              </a:rPr>
              <a:t>And forth, heterogenous orchestration with EverFlex Control</a:t>
            </a:r>
          </a:p>
          <a:p>
            <a:pPr lvl="1"/>
            <a:r>
              <a:rPr lang="en-US" sz="800" dirty="0">
                <a:effectLst/>
                <a:latin typeface="Neue Haas Grotesk Text Pro" panose="020B0504020202020204" pitchFamily="34" charset="0"/>
                <a:ea typeface="Calibri" panose="020F0502020204030204" pitchFamily="34" charset="0"/>
                <a:cs typeface="Arial" panose="020B0604020202020204" pitchFamily="34" charset="0"/>
              </a:rPr>
              <a:t>This includes provisioning and observability at the resource usage level, through to intelligent alert management, task automation, and self-serve access for full control over operational needs.</a:t>
            </a:r>
          </a:p>
          <a:p>
            <a:pPr marL="0" indent="0">
              <a:buNone/>
            </a:pPr>
            <a:r>
              <a:rPr lang="en-US" sz="1000" dirty="0">
                <a:effectLst/>
                <a:latin typeface="Neue Haas Grotesk Text Pro" panose="020B0504020202020204" pitchFamily="34" charset="0"/>
                <a:ea typeface="Calibri" panose="020F0502020204030204" pitchFamily="34" charset="0"/>
                <a:cs typeface="Arial" panose="020B0604020202020204" pitchFamily="34" charset="0"/>
              </a:rPr>
              <a:t>&lt;Click&gt;</a:t>
            </a:r>
          </a:p>
        </p:txBody>
      </p:sp>
    </p:spTree>
    <p:extLst>
      <p:ext uri="{BB962C8B-B14F-4D97-AF65-F5344CB8AC3E}">
        <p14:creationId xmlns:p14="http://schemas.microsoft.com/office/powerpoint/2010/main" val="49661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dirty="0"/>
              <a:t>In short, </a:t>
            </a:r>
          </a:p>
          <a:p>
            <a:pPr marL="339725" marR="0" lvl="1" indent="-171450" algn="l" defTabSz="914400" rtl="0" eaLnBrk="1" fontAlgn="auto" latinLnBrk="0" hangingPunct="1">
              <a:lnSpc>
                <a:spcPct val="85000"/>
              </a:lnSpc>
              <a:spcBef>
                <a:spcPts val="0"/>
              </a:spcBef>
              <a:spcAft>
                <a:spcPts val="400"/>
              </a:spcAft>
              <a:buClr>
                <a:schemeClr val="tx1">
                  <a:lumMod val="85000"/>
                  <a:lumOff val="15000"/>
                </a:schemeClr>
              </a:buClr>
              <a:buSzTx/>
              <a:buFont typeface="HelveticaNeueLT Std" pitchFamily="34" charset="0"/>
              <a:buChar char="‐"/>
              <a:tabLst/>
              <a:defRPr/>
            </a:pPr>
            <a:r>
              <a:rPr lang="en-US" sz="1200" b="1" dirty="0">
                <a:solidFill>
                  <a:schemeClr val="tx2"/>
                </a:solidFill>
                <a:latin typeface="Neue Haas Grotesk Text Pro" panose="020B0504020202020204" pitchFamily="34" charset="77"/>
              </a:rPr>
              <a:t>EverFlex </a:t>
            </a:r>
            <a:r>
              <a:rPr lang="en-US" sz="1200" dirty="0">
                <a:solidFill>
                  <a:schemeClr val="tx2"/>
                </a:solidFill>
                <a:latin typeface="Neue Haas Grotesk Text Pro" panose="020B0504020202020204" pitchFamily="34" charset="77"/>
              </a:rPr>
              <a:t>is a portfolio of as-a-service and consumption-based offers  for workload transformation and hybrid cloud operations</a:t>
            </a:r>
          </a:p>
          <a:p>
            <a:pPr marL="171450" indent="-171450"/>
            <a:r>
              <a:rPr lang="en-US" dirty="0"/>
              <a:t>It consists primarily of four elements:</a:t>
            </a:r>
          </a:p>
          <a:p>
            <a:pPr marL="0" indent="0">
              <a:buNone/>
            </a:pPr>
            <a:r>
              <a:rPr lang="en-US" dirty="0"/>
              <a:t>&lt;Click&gt;</a:t>
            </a:r>
          </a:p>
          <a:p>
            <a:pPr marL="171450" indent="-171450"/>
            <a:r>
              <a:rPr lang="en-US" b="1" dirty="0"/>
              <a:t>EverFlex Control.</a:t>
            </a:r>
            <a:r>
              <a:rPr lang="en-US" dirty="0"/>
              <a:t> Think of this as a management framework that provides a range of capabilities including orchestration, provisioning, alerting, IAM and an Open API library.</a:t>
            </a:r>
          </a:p>
          <a:p>
            <a:pPr marL="171450" indent="-171450"/>
            <a:r>
              <a:rPr lang="en-US" dirty="0"/>
              <a:t>Upcoming it will leverage quote-2-cash lifecycle integration with Hitachi Services manager or HSM – HSM today is used for our current and future subscription offerings.</a:t>
            </a:r>
          </a:p>
          <a:p>
            <a:pPr marL="0" indent="0">
              <a:buNone/>
            </a:pPr>
            <a:r>
              <a:rPr lang="en-US" dirty="0"/>
              <a:t>&lt;Click&gt;</a:t>
            </a:r>
          </a:p>
          <a:p>
            <a:pPr marL="171450" indent="-171450"/>
            <a:r>
              <a:rPr lang="en-US" b="1" dirty="0"/>
              <a:t>Integrated partner solutions </a:t>
            </a:r>
            <a:r>
              <a:rPr lang="en-US" dirty="0"/>
              <a:t>include those with Cisco, Red Hat, </a:t>
            </a:r>
            <a:r>
              <a:rPr lang="en-US" dirty="0" err="1"/>
              <a:t>Vmware</a:t>
            </a:r>
            <a:r>
              <a:rPr lang="en-US" dirty="0"/>
              <a:t>, Commvault and more, and includes our recent HC2 offering.</a:t>
            </a:r>
          </a:p>
          <a:p>
            <a:pPr marL="0" indent="0">
              <a:buNone/>
            </a:pPr>
            <a:r>
              <a:rPr lang="en-US" dirty="0"/>
              <a:t>&lt;Click&gt;</a:t>
            </a:r>
          </a:p>
          <a:p>
            <a:pPr marL="171450" indent="-171450"/>
            <a:r>
              <a:rPr lang="en-US" b="1" dirty="0"/>
              <a:t>Hitachi and Partner Services</a:t>
            </a:r>
            <a:r>
              <a:rPr lang="en-US" dirty="0"/>
              <a:t>. No Infrastructure offering is complete without a full contingent of professional and consulting services.</a:t>
            </a:r>
          </a:p>
          <a:p>
            <a:pPr marL="0" indent="0">
              <a:buNone/>
            </a:pPr>
            <a:r>
              <a:rPr lang="en-US" dirty="0"/>
              <a:t>&lt;Click&gt;</a:t>
            </a:r>
          </a:p>
          <a:p>
            <a:pPr marL="171450" indent="-171450"/>
            <a:r>
              <a:rPr lang="en-US" b="1" dirty="0"/>
              <a:t>And the Service catalog </a:t>
            </a:r>
            <a:r>
              <a:rPr lang="en-US" dirty="0"/>
              <a:t>that includes services ranging from STaaS, Converged and Data Protection as subscription offerings to more customized offerings including container through to FinOps services.</a:t>
            </a:r>
          </a:p>
          <a:p>
            <a:pPr marL="0" indent="0">
              <a:buNone/>
            </a:pPr>
            <a:r>
              <a:rPr lang="en-US" dirty="0"/>
              <a:t>&lt;Click&gt;</a:t>
            </a:r>
          </a:p>
          <a:p>
            <a:pPr marL="171450" indent="-171450"/>
            <a:endParaRPr lang="en-US" dirty="0"/>
          </a:p>
        </p:txBody>
      </p:sp>
    </p:spTree>
    <p:extLst>
      <p:ext uri="{BB962C8B-B14F-4D97-AF65-F5344CB8AC3E}">
        <p14:creationId xmlns:p14="http://schemas.microsoft.com/office/powerpoint/2010/main" val="395739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dirty="0"/>
              <a:t>Within the EverFlex IaaS Portfolio, this slide highlights Hitachi’s subscription offerings. These offerings are all predefined architectures, with predefined capacity and performance metrics. They are ready to be operational within a matter of hours once rolled on to the datacenter floor, networked, and powered on.</a:t>
            </a:r>
          </a:p>
          <a:p>
            <a:pPr marL="171450" indent="-171450"/>
            <a:endParaRPr lang="en-US" dirty="0"/>
          </a:p>
          <a:p>
            <a:pPr marL="171450" indent="-171450"/>
            <a:r>
              <a:rPr lang="en-US" dirty="0"/>
              <a:t>Our first offering is our Storage as a Service Offering. We provide an Uptime, Performance, and Console Availability SLA within this offering. The STaaS Offering has 5 Block Storage tiers and 1 Object Storage tier that support everything from AI/ML workloads to infrequent accessed backup target.</a:t>
            </a:r>
            <a:br>
              <a:rPr lang="en-US" dirty="0"/>
            </a:br>
            <a:endParaRPr lang="en-US" dirty="0"/>
          </a:p>
          <a:p>
            <a:pPr marL="171450" indent="-171450"/>
            <a:r>
              <a:rPr lang="en-US" dirty="0"/>
              <a:t>Our next offering being released in at the end of September is Converged Infrastructure as a Service. This will come in 3 options, Small, Medium, and Flex, and will be consumption based in the September release. As we continue to build the offering, expect the SLA’s for CIaaS in Q1 of FY25.</a:t>
            </a:r>
            <a:br>
              <a:rPr lang="en-US" dirty="0"/>
            </a:br>
            <a:endParaRPr lang="en-US" dirty="0"/>
          </a:p>
          <a:p>
            <a:pPr marL="171450" indent="-171450"/>
            <a:r>
              <a:rPr lang="en-US" dirty="0"/>
              <a:t>Lastly, we will be releasing a Data Protection as a Service offering focused initially on Backup &amp; Recovery. This </a:t>
            </a:r>
            <a:r>
              <a:rPr lang="en-US" dirty="0" err="1"/>
              <a:t>offiering</a:t>
            </a:r>
            <a:r>
              <a:rPr lang="en-US" dirty="0"/>
              <a:t> is heavily integrated with CommVault Metallic and you can expect to capture both local, cloud, and hybrid </a:t>
            </a:r>
            <a:r>
              <a:rPr lang="en-US" dirty="0" err="1"/>
              <a:t>datasources</a:t>
            </a:r>
            <a:r>
              <a:rPr lang="en-US" dirty="0"/>
              <a:t> for backup in this offering. We expect to see this toward the end of Q3 this fiscal year. </a:t>
            </a:r>
          </a:p>
        </p:txBody>
      </p:sp>
    </p:spTree>
    <p:extLst>
      <p:ext uri="{BB962C8B-B14F-4D97-AF65-F5344CB8AC3E}">
        <p14:creationId xmlns:p14="http://schemas.microsoft.com/office/powerpoint/2010/main" val="275253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quickly, I want to I want to highlight what your partner and subscribers get with our Infrastructure Offerings by highlighting what we have done with the Storage as a Service Offering. </a:t>
            </a:r>
          </a:p>
          <a:p>
            <a:pPr marL="0" indent="0">
              <a:buNone/>
            </a:pPr>
            <a:r>
              <a:rPr lang="en-US" dirty="0"/>
              <a:t>&lt;Click&gt;</a:t>
            </a:r>
          </a:p>
          <a:p>
            <a:r>
              <a:rPr lang="en-US" dirty="0"/>
              <a:t>First, everything is predefined in the portfolio. This enables us to help minimize the sales engineering timeline and the long waits between ordering and implementation. </a:t>
            </a:r>
          </a:p>
          <a:p>
            <a:pPr marL="0" indent="0">
              <a:buNone/>
            </a:pPr>
            <a:r>
              <a:rPr lang="en-US" dirty="0"/>
              <a:t>&lt;Click&gt;</a:t>
            </a:r>
          </a:p>
          <a:p>
            <a:r>
              <a:rPr lang="en-US" dirty="0"/>
              <a:t>Secondly, customers don’t have to pay for everything upfront, they can buy what they need now based on our catalog of options.</a:t>
            </a:r>
          </a:p>
          <a:p>
            <a:pPr marL="0" indent="0">
              <a:buNone/>
            </a:pPr>
            <a:r>
              <a:rPr lang="en-US" dirty="0"/>
              <a:t>&lt;Click&gt;</a:t>
            </a:r>
          </a:p>
          <a:p>
            <a:r>
              <a:rPr lang="en-US" dirty="0"/>
              <a:t>Speaking of options, everything we have is broken into tiers and bands, this way customers have different performance and capacity profiles and can align their needs to the predefined architectures.</a:t>
            </a:r>
          </a:p>
          <a:p>
            <a:pPr marL="0" indent="0">
              <a:buNone/>
            </a:pPr>
            <a:r>
              <a:rPr lang="en-US" dirty="0"/>
              <a:t>&lt;Click&gt;</a:t>
            </a:r>
          </a:p>
          <a:p>
            <a:r>
              <a:rPr lang="en-US" dirty="0"/>
              <a:t>Fourth, we provide this in a Partner aligned model and give CSP’s &amp; Resellers the ability to choose how integrated they want to be with Day 2 operations. We can handle it for them, or they can choose to support Day 2 ops.</a:t>
            </a:r>
          </a:p>
          <a:p>
            <a:pPr marL="0" indent="0">
              <a:buNone/>
            </a:pPr>
            <a:r>
              <a:rPr lang="en-US" dirty="0"/>
              <a:t>&lt;Click&gt;</a:t>
            </a:r>
          </a:p>
          <a:p>
            <a:r>
              <a:rPr lang="en-US" dirty="0"/>
              <a:t>Lastly, with </a:t>
            </a:r>
            <a:r>
              <a:rPr lang="en-US" dirty="0" err="1"/>
              <a:t>Everflex</a:t>
            </a:r>
            <a:r>
              <a:rPr lang="en-US" dirty="0"/>
              <a:t> Control, we use one console to manage, Q2C, and provision subscribed resources.</a:t>
            </a:r>
          </a:p>
          <a:p>
            <a:pPr marL="0" indent="0">
              <a:buNone/>
            </a:pPr>
            <a:r>
              <a:rPr lang="en-US" dirty="0"/>
              <a:t>&lt;Click&gt;</a:t>
            </a:r>
          </a:p>
        </p:txBody>
      </p:sp>
    </p:spTree>
    <p:extLst>
      <p:ext uri="{BB962C8B-B14F-4D97-AF65-F5344CB8AC3E}">
        <p14:creationId xmlns:p14="http://schemas.microsoft.com/office/powerpoint/2010/main" val="95816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0" dirty="0"/>
              <a:t>And here are the core attributes to the STaaS offering</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dirty="0"/>
              <a:t>&lt;Click&gt;</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b="1" dirty="0"/>
              <a:t>First, Management </a:t>
            </a:r>
            <a:r>
              <a:rPr lang="en-US" sz="1400" dirty="0"/>
              <a:t>of the service is achieved through the STaaS Cloud Management Console, running in public cloud to provide maximum global access and agility.</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dirty="0"/>
              <a:t>&lt;Click&gt;</a:t>
            </a:r>
            <a:endParaRPr lang="es-ES" sz="1400" b="1" dirty="0"/>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b="1" dirty="0"/>
              <a:t>STaaS storage capacities</a:t>
            </a:r>
            <a:r>
              <a:rPr lang="en-US" sz="1400" dirty="0"/>
              <a:t> start as low as 50TBs and range into multiple petabytes and include multiple capacity tiers such as Value, Standard, Performance, Ultra, Hybrid and Object.</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dirty="0"/>
              <a:t>&lt;Click&gt;</a:t>
            </a:r>
            <a:endParaRPr lang="es-ES" sz="1400" b="1" dirty="0"/>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b="1" dirty="0"/>
              <a:t>Monthly billing</a:t>
            </a:r>
            <a:r>
              <a:rPr lang="en-US" sz="1400" dirty="0"/>
              <a:t> consisting of a committed value that forms the base Minimum Monthly Payment (or MMP) and a flex fee that covers excess usage costs above that of the MMP.</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dirty="0"/>
              <a:t>&lt;Click&gt;</a:t>
            </a:r>
            <a:endParaRPr lang="es-ES" sz="1400" b="1" dirty="0"/>
          </a:p>
          <a:p>
            <a:pPr lvl="0"/>
            <a:r>
              <a:rPr lang="en-US" sz="1400" b="1" dirty="0"/>
              <a:t>Contract terms</a:t>
            </a:r>
            <a:r>
              <a:rPr lang="en-US" sz="1400" dirty="0"/>
              <a:t> range from 1 to 5 years with pricing per GB diminishing as the contract term and capacity tiers increase.</a:t>
            </a:r>
          </a:p>
          <a:p>
            <a:pPr marL="0" lvl="0" indent="0">
              <a:buNone/>
            </a:pPr>
            <a:r>
              <a:rPr lang="en-US" sz="1400" b="1" dirty="0"/>
              <a:t>&lt;Click&gt;</a:t>
            </a:r>
            <a:endParaRPr lang="es-ES" sz="1400" b="1" dirty="0"/>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b="1" dirty="0"/>
              <a:t>Service Levels are </a:t>
            </a:r>
            <a:r>
              <a:rPr lang="en-US" sz="1400" dirty="0"/>
              <a:t>based on service up time and systems-level performance. Data Storage availability is at 100%.</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dirty="0"/>
              <a:t>&lt;Click&gt;</a:t>
            </a:r>
            <a:endParaRPr lang="es-ES" sz="1400" b="1" dirty="0"/>
          </a:p>
          <a:p>
            <a:pPr lvl="0"/>
            <a:r>
              <a:rPr lang="en-US" sz="1400" b="1" dirty="0"/>
              <a:t>And STaaS deployment</a:t>
            </a:r>
            <a:r>
              <a:rPr lang="en-US" sz="1400" dirty="0"/>
              <a:t> with same day service activation, as well as a choice of a fully-configured pre-integrated racked option OR a storage-only option.  Both configurations can be deployed on premises or at a preferred colocation facility from the Hitachi Vantara partner ecosystem.</a:t>
            </a:r>
            <a:endParaRPr lang="es-ES" sz="1400" dirty="0"/>
          </a:p>
          <a:p>
            <a:pPr marL="0" indent="0">
              <a:buNone/>
            </a:pPr>
            <a:r>
              <a:rPr lang="en-US" sz="1400" b="1" dirty="0"/>
              <a:t>&lt;Click&gt;</a:t>
            </a:r>
            <a:endParaRPr lang="en-US" dirty="0"/>
          </a:p>
        </p:txBody>
      </p:sp>
    </p:spTree>
    <p:extLst>
      <p:ext uri="{BB962C8B-B14F-4D97-AF65-F5344CB8AC3E}">
        <p14:creationId xmlns:p14="http://schemas.microsoft.com/office/powerpoint/2010/main" val="302467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Hitachi Services Manager is</a:t>
            </a:r>
          </a:p>
          <a:p>
            <a:pPr lvl="1"/>
            <a:r>
              <a:rPr kumimoji="0" lang="en-US" sz="1000" b="0" i="0" u="none" strike="noStrike" kern="1200" cap="none" spc="0" normalizeH="0" baseline="0" noProof="0" dirty="0">
                <a:ln>
                  <a:noFill/>
                </a:ln>
                <a:solidFill>
                  <a:srgbClr val="414141"/>
                </a:solidFill>
                <a:effectLst/>
                <a:uLnTx/>
                <a:uFillTx/>
                <a:latin typeface="+mn-lt"/>
                <a:ea typeface="+mn-ea"/>
                <a:cs typeface="+mn-cs"/>
              </a:rPr>
              <a:t>a turn-key </a:t>
            </a:r>
            <a:r>
              <a:rPr kumimoji="0" lang="en-US" sz="1000" b="1" i="0" u="none" strike="noStrike" kern="1200" cap="none" spc="0" normalizeH="0" baseline="0" noProof="0" dirty="0">
                <a:ln>
                  <a:noFill/>
                </a:ln>
                <a:solidFill>
                  <a:srgbClr val="414141"/>
                </a:solidFill>
                <a:effectLst/>
                <a:uLnTx/>
                <a:uFillTx/>
                <a:latin typeface="+mn-lt"/>
                <a:ea typeface="+mn-ea"/>
                <a:cs typeface="+mn-cs"/>
              </a:rPr>
              <a:t>Quote-to-Cash workflow and governance system </a:t>
            </a:r>
            <a:r>
              <a:rPr kumimoji="0" lang="en-US" sz="1000" b="0" i="0" u="none" strike="noStrike" kern="1200" cap="none" spc="0" normalizeH="0" baseline="0" noProof="0" dirty="0">
                <a:ln>
                  <a:noFill/>
                </a:ln>
                <a:solidFill>
                  <a:srgbClr val="414141"/>
                </a:solidFill>
                <a:effectLst/>
                <a:uLnTx/>
                <a:uFillTx/>
                <a:latin typeface="+mn-lt"/>
                <a:ea typeface="+mn-ea"/>
                <a:cs typeface="+mn-cs"/>
              </a:rPr>
              <a:t>that enables the </a:t>
            </a:r>
            <a:r>
              <a:rPr kumimoji="0" lang="en-US" sz="1000" b="1" i="0" u="none" strike="noStrike" kern="1200" cap="none" spc="0" normalizeH="0" baseline="0" noProof="0" dirty="0">
                <a:ln>
                  <a:noFill/>
                </a:ln>
                <a:solidFill>
                  <a:srgbClr val="414141"/>
                </a:solidFill>
                <a:effectLst/>
                <a:uLnTx/>
                <a:uFillTx/>
                <a:latin typeface="+mn-lt"/>
                <a:ea typeface="+mn-ea"/>
                <a:cs typeface="+mn-cs"/>
              </a:rPr>
              <a:t>automation</a:t>
            </a:r>
            <a:r>
              <a:rPr kumimoji="0" lang="en-US" sz="1000" b="0" i="0" u="none" strike="noStrike" kern="1200" cap="none" spc="0" normalizeH="0" baseline="0" noProof="0" dirty="0">
                <a:ln>
                  <a:noFill/>
                </a:ln>
                <a:solidFill>
                  <a:srgbClr val="414141"/>
                </a:solidFill>
                <a:effectLst/>
                <a:uLnTx/>
                <a:uFillTx/>
                <a:latin typeface="+mn-lt"/>
                <a:ea typeface="+mn-ea"/>
                <a:cs typeface="+mn-cs"/>
              </a:rPr>
              <a:t> of the entire </a:t>
            </a:r>
            <a:r>
              <a:rPr kumimoji="0" lang="en-US" sz="1000" b="1" i="0" u="none" strike="noStrike" kern="1200" cap="none" spc="0" normalizeH="0" baseline="0" noProof="0" dirty="0">
                <a:ln>
                  <a:noFill/>
                </a:ln>
                <a:solidFill>
                  <a:srgbClr val="414141"/>
                </a:solidFill>
                <a:effectLst/>
                <a:uLnTx/>
                <a:uFillTx/>
                <a:latin typeface="+mn-lt"/>
                <a:ea typeface="+mn-ea"/>
                <a:cs typeface="+mn-cs"/>
              </a:rPr>
              <a:t>order management process</a:t>
            </a:r>
          </a:p>
          <a:p>
            <a:pPr marL="0" lvl="0" indent="0">
              <a:buNone/>
            </a:pPr>
            <a:r>
              <a:rPr kumimoji="0" lang="en-US" sz="1000" b="1" i="0" u="none" strike="noStrike" kern="1200" cap="none" spc="0" normalizeH="0" baseline="0" noProof="0" dirty="0">
                <a:ln>
                  <a:noFill/>
                </a:ln>
                <a:solidFill>
                  <a:srgbClr val="414141"/>
                </a:solidFill>
                <a:effectLst/>
                <a:uLnTx/>
                <a:uFillTx/>
                <a:latin typeface="+mn-lt"/>
                <a:ea typeface="+mn-ea"/>
                <a:cs typeface="+mn-cs"/>
              </a:rPr>
              <a:t>&lt;Click&gt;</a:t>
            </a:r>
          </a:p>
          <a:p>
            <a:pPr lvl="0"/>
            <a:r>
              <a:rPr kumimoji="0" lang="en-US" sz="1000" b="0" i="0" u="none" strike="noStrike" kern="1200" cap="none" spc="0" normalizeH="0" baseline="0" noProof="0" dirty="0">
                <a:ln>
                  <a:noFill/>
                </a:ln>
                <a:solidFill>
                  <a:srgbClr val="414141"/>
                </a:solidFill>
                <a:effectLst/>
                <a:uLnTx/>
                <a:uFillTx/>
                <a:latin typeface="+mn-lt"/>
                <a:ea typeface="+mn-ea"/>
                <a:cs typeface="+mn-cs"/>
              </a:rPr>
              <a:t>First Hitachi Services Manager is module-based.  Depending on the ‘Persona’ you have – Hitachi, Distribution, CSP Partner or Subscriber, will determine which modules you have access to.</a:t>
            </a:r>
          </a:p>
          <a:p>
            <a:pPr lvl="0"/>
            <a:r>
              <a:rPr kumimoji="0" lang="en-US" sz="1000" b="0" i="0" u="none" strike="noStrike" kern="1200" cap="none" spc="0" normalizeH="0" baseline="0" noProof="0" dirty="0">
                <a:ln>
                  <a:noFill/>
                </a:ln>
                <a:solidFill>
                  <a:srgbClr val="414141"/>
                </a:solidFill>
                <a:effectLst/>
                <a:uLnTx/>
                <a:uFillTx/>
                <a:latin typeface="+mn-lt"/>
                <a:ea typeface="+mn-ea"/>
                <a:cs typeface="+mn-cs"/>
              </a:rPr>
              <a:t>The modules range from the management of organizations, subscribers service catalogues, quotes, service orders and tasks, supported by a number of utility services for provisioning, reporting and billing.</a:t>
            </a:r>
          </a:p>
          <a:p>
            <a:pPr marL="0" lvl="0" indent="0">
              <a:buNone/>
            </a:pPr>
            <a:r>
              <a:rPr kumimoji="0" lang="en-US" sz="1000" b="1" i="0" u="none" strike="noStrike" kern="1200" cap="none" spc="0" normalizeH="0" baseline="0" noProof="0" dirty="0">
                <a:ln>
                  <a:noFill/>
                </a:ln>
                <a:solidFill>
                  <a:srgbClr val="414141"/>
                </a:solidFill>
                <a:effectLst/>
                <a:uLnTx/>
                <a:uFillTx/>
                <a:latin typeface="+mn-lt"/>
                <a:ea typeface="+mn-ea"/>
                <a:cs typeface="+mn-cs"/>
              </a:rPr>
              <a:t>&lt;Click&gt;</a:t>
            </a:r>
          </a:p>
          <a:p>
            <a:pPr lvl="0"/>
            <a:r>
              <a:rPr lang="en-US" sz="1000" b="0" dirty="0">
                <a:latin typeface="+mn-lt"/>
              </a:rPr>
              <a:t>Hitachi Services Manager, is about business automation with key attributes such as single and multi-tenancy, multi-lingual and multi-currency support, partner branding, and full API-enablement for most all functions.</a:t>
            </a:r>
          </a:p>
          <a:p>
            <a:pPr marL="0" lvl="0" indent="0">
              <a:buNone/>
            </a:pPr>
            <a:r>
              <a:rPr lang="en-US" sz="1000" b="1" dirty="0">
                <a:latin typeface="+mn-lt"/>
              </a:rPr>
              <a:t>&lt;Click&gt;</a:t>
            </a:r>
            <a:endParaRPr lang="en-US" dirty="0"/>
          </a:p>
        </p:txBody>
      </p:sp>
    </p:spTree>
    <p:extLst>
      <p:ext uri="{BB962C8B-B14F-4D97-AF65-F5344CB8AC3E}">
        <p14:creationId xmlns:p14="http://schemas.microsoft.com/office/powerpoint/2010/main" val="192712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slide outlines each of the storage tiers as well the details of each of the tier capacity bands.</a:t>
            </a:r>
          </a:p>
          <a:p>
            <a:pPr marL="0" indent="0">
              <a:buNone/>
            </a:pPr>
            <a:r>
              <a:rPr lang="en-US" sz="1400" b="1" dirty="0"/>
              <a:t>&lt;Click&gt;</a:t>
            </a:r>
          </a:p>
          <a:p>
            <a:pPr marL="171450" indent="-171450"/>
            <a:r>
              <a:rPr lang="en-US" sz="1400" dirty="0"/>
              <a:t>As mentioned, there are 6 capacity tiers</a:t>
            </a:r>
          </a:p>
          <a:p>
            <a:pPr marL="0" indent="0">
              <a:buNone/>
            </a:pPr>
            <a:r>
              <a:rPr lang="en-US" sz="1400" b="1" dirty="0"/>
              <a:t>&lt;Click&gt;</a:t>
            </a:r>
          </a:p>
          <a:p>
            <a:pPr marL="171450" indent="-171450"/>
            <a:r>
              <a:rPr lang="en-US" sz="1400" dirty="0"/>
              <a:t>Each with a specific performance SLA</a:t>
            </a:r>
          </a:p>
          <a:p>
            <a:pPr marL="0" indent="0">
              <a:buNone/>
            </a:pPr>
            <a:r>
              <a:rPr lang="en-US" sz="1400" b="1" dirty="0"/>
              <a:t>&lt;Click&gt;</a:t>
            </a:r>
          </a:p>
          <a:p>
            <a:pPr marL="171450" indent="-171450"/>
            <a:r>
              <a:rPr lang="en-US" sz="1400" dirty="0"/>
              <a:t>As you can see, each tier is broken into several capacity bands.  Each band represents a low-water and high-water mark in capacity.</a:t>
            </a:r>
          </a:p>
          <a:p>
            <a:pPr marL="171450" indent="-171450"/>
            <a:r>
              <a:rPr lang="en-US" sz="1400" dirty="0"/>
              <a:t>For example, for the Value Block tier, there are 5 capacity bands: 200-600, 601-1200, 1201-1800, 1801-2400 and 2401 to 3000 TB.</a:t>
            </a:r>
          </a:p>
          <a:p>
            <a:pPr marL="0" indent="0">
              <a:buNone/>
            </a:pPr>
            <a:r>
              <a:rPr lang="en-US" sz="1400" b="1" dirty="0"/>
              <a:t>&lt;Click&gt;</a:t>
            </a:r>
          </a:p>
          <a:p>
            <a:pPr marL="171450" indent="-171450"/>
            <a:r>
              <a:rPr lang="en-US" sz="1400" dirty="0"/>
              <a:t>If we look at the second band, 601-1200, the low-water mark is 601 and the high-water mark is 1200.  It is the low-water mark of 601TB that represents the minimum commit value for billing.  In addition, the delta between 601 and 1200TB represents the flexible consumption area where billing is based only on what is used.  As a result, total billing is calculated based on the low-water mark, minimum commit, plus whatever usage occurs during the month within the flexible consumption area.</a:t>
            </a:r>
          </a:p>
          <a:p>
            <a:pPr marL="0" indent="0">
              <a:buNone/>
            </a:pPr>
            <a:r>
              <a:rPr lang="en-US" sz="1400" b="1" dirty="0"/>
              <a:t>&lt;Click&gt;</a:t>
            </a:r>
          </a:p>
          <a:p>
            <a:endParaRPr lang="en-US" dirty="0"/>
          </a:p>
        </p:txBody>
      </p:sp>
    </p:spTree>
    <p:extLst>
      <p:ext uri="{BB962C8B-B14F-4D97-AF65-F5344CB8AC3E}">
        <p14:creationId xmlns:p14="http://schemas.microsoft.com/office/powerpoint/2010/main" val="32145614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3746"/>
            <a:ext cx="9168384" cy="516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tx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2" name="Graphic 1">
            <a:extLst>
              <a:ext uri="{FF2B5EF4-FFF2-40B4-BE49-F238E27FC236}">
                <a16:creationId xmlns:a16="http://schemas.microsoft.com/office/drawing/2014/main" id="{3662C2A6-546A-C2D7-AF73-C1409F245E8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21955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120BC-E9A8-1F1B-C3DA-69DEFB280009}"/>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10424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10" name="Text Placeholder 53"/>
          <p:cNvSpPr>
            <a:spLocks noGrp="1"/>
          </p:cNvSpPr>
          <p:nvPr>
            <p:ph idx="1"/>
          </p:nvPr>
        </p:nvSpPr>
        <p:spPr>
          <a:xfrm>
            <a:off x="264160" y="967575"/>
            <a:ext cx="8584006" cy="1834348"/>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6157905" cy="732441"/>
          </a:xfrm>
          <a:prstGeom prst="rect">
            <a:avLst/>
          </a:prstGeom>
        </p:spPr>
        <p:txBody>
          <a:bodyPr vert="horz" lIns="91440" tIns="0" rIns="91440" bIns="0" rtlCol="0" anchor="ctr">
            <a:normAutofit/>
          </a:bodyPr>
          <a:lstStyle/>
          <a:p>
            <a:pPr lvl="0"/>
            <a:r>
              <a:rPr lang="en-US"/>
              <a:t>Click to add title</a:t>
            </a:r>
          </a:p>
        </p:txBody>
      </p:sp>
    </p:spTree>
    <p:extLst>
      <p:ext uri="{BB962C8B-B14F-4D97-AF65-F5344CB8AC3E}">
        <p14:creationId xmlns:p14="http://schemas.microsoft.com/office/powerpoint/2010/main" val="16755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6136640" cy="732441"/>
          </a:xfrm>
          <a:prstGeom prst="rect">
            <a:avLst/>
          </a:prstGeom>
        </p:spPr>
        <p:txBody>
          <a:bodyPr vert="horz" lIns="72000" tIns="0" rIns="91440" bIns="0" rtlCol="0" anchor="ctr">
            <a:normAutofit/>
          </a:bodyPr>
          <a:lstStyle/>
          <a:p>
            <a:pPr lvl="0"/>
            <a:r>
              <a:rPr lang="en-US"/>
              <a:t>Click to add title</a:t>
            </a:r>
          </a:p>
        </p:txBody>
      </p:sp>
      <p:pic>
        <p:nvPicPr>
          <p:cNvPr id="4" name="Hitachi logo red">
            <a:extLst>
              <a:ext uri="{FF2B5EF4-FFF2-40B4-BE49-F238E27FC236}">
                <a16:creationId xmlns:a16="http://schemas.microsoft.com/office/drawing/2014/main" id="{76BAA782-9419-744A-8DB8-398C0A9A66B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0"/>
            <a:ext cx="1625600" cy="812800"/>
          </a:xfrm>
          <a:prstGeom prst="rect">
            <a:avLst/>
          </a:prstGeom>
        </p:spPr>
      </p:pic>
    </p:spTree>
    <p:extLst>
      <p:ext uri="{BB962C8B-B14F-4D97-AF65-F5344CB8AC3E}">
        <p14:creationId xmlns:p14="http://schemas.microsoft.com/office/powerpoint/2010/main" val="334341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Title Only Confidenti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91440" tIns="0" rIns="91440" bIns="0" rtlCol="0" anchor="ctr">
            <a:normAutofit/>
          </a:bodyPr>
          <a:lstStyle/>
          <a:p>
            <a:pPr lvl="0"/>
            <a:r>
              <a:rPr lang="en-US"/>
              <a:t>Click to add title</a:t>
            </a:r>
          </a:p>
        </p:txBody>
      </p:sp>
      <p:sp>
        <p:nvSpPr>
          <p:cNvPr id="4" name="TextBox 3">
            <a:extLst>
              <a:ext uri="{FF2B5EF4-FFF2-40B4-BE49-F238E27FC236}">
                <a16:creationId xmlns:a16="http://schemas.microsoft.com/office/drawing/2014/main" id="{D391DD56-2881-4992-BD4A-906EE60C48D5}"/>
              </a:ext>
            </a:extLst>
          </p:cNvPr>
          <p:cNvSpPr txBox="1"/>
          <p:nvPr userDrawn="1"/>
        </p:nvSpPr>
        <p:spPr>
          <a:xfrm>
            <a:off x="362722" y="4874943"/>
            <a:ext cx="6409235" cy="215444"/>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kern="1200">
                <a:solidFill>
                  <a:schemeClr val="accent2"/>
                </a:solidFill>
                <a:latin typeface="+mn-lt"/>
                <a:ea typeface="+mn-ea"/>
                <a:cs typeface="+mn-cs"/>
              </a:rPr>
              <a:t>CONFIDENTIAL – For use by Hitachi Vantara employees and other audiences under NDA only.</a:t>
            </a:r>
          </a:p>
        </p:txBody>
      </p:sp>
    </p:spTree>
    <p:extLst>
      <p:ext uri="{BB962C8B-B14F-4D97-AF65-F5344CB8AC3E}">
        <p14:creationId xmlns:p14="http://schemas.microsoft.com/office/powerpoint/2010/main" val="209136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Confidential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64160" y="38938"/>
            <a:ext cx="7051040" cy="732441"/>
          </a:xfrm>
          <a:prstGeom prst="rect">
            <a:avLst/>
          </a:prstGeom>
        </p:spPr>
        <p:txBody>
          <a:bodyPr vert="horz" lIns="91440" tIns="0" rIns="91440" bIns="0" rtlCol="0" anchor="ctr">
            <a:normAutofit/>
          </a:bodyPr>
          <a:lstStyle/>
          <a:p>
            <a:pPr lvl="0"/>
            <a:r>
              <a:rPr lang="en-US"/>
              <a:t>Click to add title</a:t>
            </a:r>
          </a:p>
        </p:txBody>
      </p:sp>
    </p:spTree>
    <p:extLst>
      <p:ext uri="{BB962C8B-B14F-4D97-AF65-F5344CB8AC3E}">
        <p14:creationId xmlns:p14="http://schemas.microsoft.com/office/powerpoint/2010/main" val="329296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Confidential Slide">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967575"/>
            <a:ext cx="8584006" cy="1961306"/>
          </a:xfrm>
          <a:prstGeom prst="rect">
            <a:avLst/>
          </a:prstGeom>
        </p:spPr>
        <p:txBody>
          <a:bodyPr vert="horz" wrap="square" lIns="91440" tIns="45720" rIns="91440" bIns="45720" rtlCol="0">
            <a:sp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91440" tIns="0" rIns="91440" bIns="0" rtlCol="0" anchor="ctr">
            <a:normAutofit/>
          </a:bodyPr>
          <a:lstStyle/>
          <a:p>
            <a:pPr lvl="0"/>
            <a:r>
              <a:rPr lang="en-US"/>
              <a:t>Click to add title</a:t>
            </a:r>
          </a:p>
        </p:txBody>
      </p:sp>
      <p:sp>
        <p:nvSpPr>
          <p:cNvPr id="6" name="Rectangle 5"/>
          <p:cNvSpPr/>
          <p:nvPr userDrawn="1"/>
        </p:nvSpPr>
        <p:spPr>
          <a:xfrm>
            <a:off x="264160" y="4911122"/>
            <a:ext cx="5425440" cy="215444"/>
          </a:xfrm>
          <a:prstGeom prst="rect">
            <a:avLst/>
          </a:prstGeom>
        </p:spPr>
        <p:txBody>
          <a:bodyPr wrap="square">
            <a:spAutoFit/>
          </a:bodyPr>
          <a:lstStyle/>
          <a:p>
            <a:pPr marL="0" algn="l" defTabSz="914400" rtl="0" eaLnBrk="1" latinLnBrk="0" hangingPunct="1">
              <a:lnSpc>
                <a:spcPct val="100000"/>
              </a:lnSpc>
            </a:pPr>
            <a:r>
              <a:rPr lang="en-US" sz="800" b="1" kern="1200">
                <a:solidFill>
                  <a:schemeClr val="accent2"/>
                </a:solidFill>
                <a:latin typeface="+mn-lt"/>
                <a:ea typeface="+mn-ea"/>
                <a:cs typeface="+mn-cs"/>
              </a:rPr>
              <a:t>CONFIDENTIAL – For use by Hitachi, Ltd. employees and other audiences under NDA only.</a:t>
            </a:r>
          </a:p>
        </p:txBody>
      </p:sp>
    </p:spTree>
    <p:extLst>
      <p:ext uri="{BB962C8B-B14F-4D97-AF65-F5344CB8AC3E}">
        <p14:creationId xmlns:p14="http://schemas.microsoft.com/office/powerpoint/2010/main" val="21423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3234-DF43-7F8B-D4B6-46827C3B374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7D527B-4691-0331-EDB5-D86BFF3EFC6C}"/>
              </a:ext>
            </a:extLst>
          </p:cNvPr>
          <p:cNvSpPr>
            <a:spLocks noGrp="1"/>
          </p:cNvSpPr>
          <p:nvPr>
            <p:ph type="subTitle" idx="1"/>
          </p:nvPr>
        </p:nvSpPr>
        <p:spPr>
          <a:xfrm>
            <a:off x="1143000" y="270152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D43873-3B03-33E7-2B61-26F8351578BB}"/>
              </a:ext>
            </a:extLst>
          </p:cNvPr>
          <p:cNvSpPr>
            <a:spLocks noGrp="1"/>
          </p:cNvSpPr>
          <p:nvPr>
            <p:ph type="dt" sz="half" idx="10"/>
          </p:nvPr>
        </p:nvSpPr>
        <p:spPr/>
        <p:txBody>
          <a:bodyPr/>
          <a:lstStyle/>
          <a:p>
            <a:fld id="{D9CDC647-F812-4C06-A828-BE5CB5419E02}" type="datetimeFigureOut">
              <a:rPr lang="en-US" smtClean="0"/>
              <a:t>10/8/2024</a:t>
            </a:fld>
            <a:endParaRPr lang="en-US"/>
          </a:p>
        </p:txBody>
      </p:sp>
      <p:sp>
        <p:nvSpPr>
          <p:cNvPr id="5" name="Footer Placeholder 4">
            <a:extLst>
              <a:ext uri="{FF2B5EF4-FFF2-40B4-BE49-F238E27FC236}">
                <a16:creationId xmlns:a16="http://schemas.microsoft.com/office/drawing/2014/main" id="{49017FBC-22D6-5978-E5DD-93F229751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79706-00FF-397A-EDC5-6D071D4DEBC2}"/>
              </a:ext>
            </a:extLst>
          </p:cNvPr>
          <p:cNvSpPr>
            <a:spLocks noGrp="1"/>
          </p:cNvSpPr>
          <p:nvPr>
            <p:ph type="sldNum" sz="quarter" idx="12"/>
          </p:nvPr>
        </p:nvSpPr>
        <p:spPr/>
        <p:txBody>
          <a:bodyPr/>
          <a:lstStyle/>
          <a:p>
            <a:fld id="{77A99D39-1EE6-4277-AB76-F3D00D1C84C9}" type="slidenum">
              <a:rPr lang="en-US" smtClean="0"/>
              <a:t>‹#›</a:t>
            </a:fld>
            <a:endParaRPr lang="en-US"/>
          </a:p>
        </p:txBody>
      </p:sp>
    </p:spTree>
    <p:extLst>
      <p:ext uri="{BB962C8B-B14F-4D97-AF65-F5344CB8AC3E}">
        <p14:creationId xmlns:p14="http://schemas.microsoft.com/office/powerpoint/2010/main" val="3423282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Confidential Slide">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893235"/>
            <a:ext cx="8584006" cy="1775871"/>
          </a:xfrm>
          <a:prstGeom prst="rect">
            <a:avLst/>
          </a:prstGeom>
        </p:spPr>
        <p:txBody>
          <a:bodyPr vert="horz" wrap="square" lIns="91440" tIns="45720" rIns="91440" bIns="45720" rtlCol="0">
            <a:spAutoFit/>
          </a:bodyPr>
          <a:lstStyle>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91440" tIns="0" rIns="91440" bIns="0" rtlCol="0" anchor="ctr">
            <a:normAutofit/>
          </a:bodyPr>
          <a:lstStyle/>
          <a:p>
            <a:pPr lvl="0"/>
            <a:r>
              <a:rPr lang="en-US"/>
              <a:t>Click to add title</a:t>
            </a:r>
          </a:p>
        </p:txBody>
      </p:sp>
      <p:sp>
        <p:nvSpPr>
          <p:cNvPr id="5" name="Rectangle 4"/>
          <p:cNvSpPr/>
          <p:nvPr/>
        </p:nvSpPr>
        <p:spPr>
          <a:xfrm>
            <a:off x="264160" y="4911122"/>
            <a:ext cx="542544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kern="1200">
                <a:solidFill>
                  <a:schemeClr val="accent2"/>
                </a:solidFill>
                <a:latin typeface="+mn-lt"/>
                <a:ea typeface="+mn-ea"/>
                <a:cs typeface="+mn-cs"/>
              </a:rPr>
              <a:t>CONFIDENTIAL – For use by Hitachi Vantara employees and other audiences under NDA only.</a:t>
            </a:r>
          </a:p>
        </p:txBody>
      </p:sp>
    </p:spTree>
    <p:extLst>
      <p:ext uri="{BB962C8B-B14F-4D97-AF65-F5344CB8AC3E}">
        <p14:creationId xmlns:p14="http://schemas.microsoft.com/office/powerpoint/2010/main" val="425227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ivider Reliable">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405857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ck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4165" y="-1143"/>
            <a:ext cx="9148165"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2" name="Polygon3">
            <a:extLst>
              <a:ext uri="{FF2B5EF4-FFF2-40B4-BE49-F238E27FC236}">
                <a16:creationId xmlns:a16="http://schemas.microsoft.com/office/drawing/2014/main" id="{33C2EFAD-C1E2-7125-E4F2-42296283AE5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8" name="Title Placeholder 1">
            <a:extLst>
              <a:ext uri="{FF2B5EF4-FFF2-40B4-BE49-F238E27FC236}">
                <a16:creationId xmlns:a16="http://schemas.microsoft.com/office/drawing/2014/main" id="{9B704A44-1E39-E077-C523-83526F4B032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10" name="Eyebrow Text">
            <a:extLst>
              <a:ext uri="{FF2B5EF4-FFF2-40B4-BE49-F238E27FC236}">
                <a16:creationId xmlns:a16="http://schemas.microsoft.com/office/drawing/2014/main" id="{4E03AF08-4BD3-3596-32CE-4AC205966A69}"/>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13" name="Text Placeholder 12">
            <a:extLst>
              <a:ext uri="{FF2B5EF4-FFF2-40B4-BE49-F238E27FC236}">
                <a16:creationId xmlns:a16="http://schemas.microsoft.com/office/drawing/2014/main" id="{6D39A44B-9E43-1968-2228-2A443A017316}"/>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7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4165" y="-1143"/>
            <a:ext cx="9148165"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2" name="Polygon3">
            <a:extLst>
              <a:ext uri="{FF2B5EF4-FFF2-40B4-BE49-F238E27FC236}">
                <a16:creationId xmlns:a16="http://schemas.microsoft.com/office/drawing/2014/main" id="{33C2EFAD-C1E2-7125-E4F2-42296283AE5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8" name="Title Placeholder 1">
            <a:extLst>
              <a:ext uri="{FF2B5EF4-FFF2-40B4-BE49-F238E27FC236}">
                <a16:creationId xmlns:a16="http://schemas.microsoft.com/office/drawing/2014/main" id="{9B704A44-1E39-E077-C523-83526F4B032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10" name="Eyebrow Text">
            <a:extLst>
              <a:ext uri="{FF2B5EF4-FFF2-40B4-BE49-F238E27FC236}">
                <a16:creationId xmlns:a16="http://schemas.microsoft.com/office/drawing/2014/main" id="{4E03AF08-4BD3-3596-32CE-4AC205966A69}"/>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13" name="Text Placeholder 12">
            <a:extLst>
              <a:ext uri="{FF2B5EF4-FFF2-40B4-BE49-F238E27FC236}">
                <a16:creationId xmlns:a16="http://schemas.microsoft.com/office/drawing/2014/main" id="{6D39A44B-9E43-1968-2228-2A443A017316}"/>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7406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with White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6858"/>
            <a:ext cx="916838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2" name="Polygon3">
            <a:extLst>
              <a:ext uri="{FF2B5EF4-FFF2-40B4-BE49-F238E27FC236}">
                <a16:creationId xmlns:a16="http://schemas.microsoft.com/office/drawing/2014/main" id="{B320675F-D5B3-7373-63CB-DC061CBABA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11" name="Title Placeholder 1">
            <a:extLst>
              <a:ext uri="{FF2B5EF4-FFF2-40B4-BE49-F238E27FC236}">
                <a16:creationId xmlns:a16="http://schemas.microsoft.com/office/drawing/2014/main" id="{2206ADF6-971B-4473-11D4-B23902AD21A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2" name="Eyebrow Text">
            <a:extLst>
              <a:ext uri="{FF2B5EF4-FFF2-40B4-BE49-F238E27FC236}">
                <a16:creationId xmlns:a16="http://schemas.microsoft.com/office/drawing/2014/main" id="{B79B2293-0F78-2AB5-27FD-E6914B7476F7}"/>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8" name="Text Placeholder 12">
            <a:extLst>
              <a:ext uri="{FF2B5EF4-FFF2-40B4-BE49-F238E27FC236}">
                <a16:creationId xmlns:a16="http://schemas.microsoft.com/office/drawing/2014/main" id="{6E76DB19-DDA0-2A38-69AD-BABA4A532579}"/>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6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0"/>
            <a:ext cx="9168384" cy="51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8" name="Polygon3">
            <a:extLst>
              <a:ext uri="{FF2B5EF4-FFF2-40B4-BE49-F238E27FC236}">
                <a16:creationId xmlns:a16="http://schemas.microsoft.com/office/drawing/2014/main" id="{91FB0933-FAA2-3405-5245-76367F88567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F34ED82E-DCBE-C3D2-EC9B-9D42C3795A92}"/>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3370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White with Grey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1"/>
            <a:ext cx="9168384" cy="5156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4" name="Polygon3">
            <a:extLst>
              <a:ext uri="{FF2B5EF4-FFF2-40B4-BE49-F238E27FC236}">
                <a16:creationId xmlns:a16="http://schemas.microsoft.com/office/drawing/2014/main" id="{7620B809-42E9-5E56-8720-4D61BF68F9A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9FC930A6-B4F4-6070-5BB9-00636990D21D}"/>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39061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308572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Grey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9841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0D7E8-C0AE-E80B-000E-6A6F999C4679}"/>
              </a:ext>
            </a:extLst>
          </p:cNvPr>
          <p:cNvSpPr/>
          <p:nvPr userDrawn="1"/>
        </p:nvSpPr>
        <p:spPr>
          <a:xfrm>
            <a:off x="0" y="0"/>
            <a:ext cx="9144000" cy="4821829"/>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Tree>
    <p:extLst>
      <p:ext uri="{BB962C8B-B14F-4D97-AF65-F5344CB8AC3E}">
        <p14:creationId xmlns:p14="http://schemas.microsoft.com/office/powerpoint/2010/main" val="379636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9144" y="-7375"/>
            <a:ext cx="9153144" cy="483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4" name="Title Placeholder 1">
            <a:extLst>
              <a:ext uri="{FF2B5EF4-FFF2-40B4-BE49-F238E27FC236}">
                <a16:creationId xmlns:a16="http://schemas.microsoft.com/office/drawing/2014/main" id="{0CA9DA9D-5260-B6D4-091B-5AAD06C81315}"/>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176949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0" y="0"/>
            <a:ext cx="9153144"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C5FBE38-02E8-D4C2-0861-2004C50C7B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81683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0"/>
            <a:ext cx="9168384" cy="5157214"/>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Tree>
    <p:extLst>
      <p:ext uri="{BB962C8B-B14F-4D97-AF65-F5344CB8AC3E}">
        <p14:creationId xmlns:p14="http://schemas.microsoft.com/office/powerpoint/2010/main" val="298120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White No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D5F0EB-88A0-6408-357E-ADD4605ED15C}"/>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pic>
        <p:nvPicPr>
          <p:cNvPr id="9" name="Graphic 8">
            <a:extLst>
              <a:ext uri="{FF2B5EF4-FFF2-40B4-BE49-F238E27FC236}">
                <a16:creationId xmlns:a16="http://schemas.microsoft.com/office/drawing/2014/main" id="{2818130C-6DBC-0460-1E17-2E269D11949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5" name="TextBox 4">
            <a:extLst>
              <a:ext uri="{FF2B5EF4-FFF2-40B4-BE49-F238E27FC236}">
                <a16:creationId xmlns:a16="http://schemas.microsoft.com/office/drawing/2014/main" id="{0FEC6368-1995-41AF-E88D-2B106D0919E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80F61AAD-35B5-DD2D-220E-BCA6C62F5D89}"/>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725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White Grey Header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9" name="Rectangle 8">
            <a:extLst>
              <a:ext uri="{FF2B5EF4-FFF2-40B4-BE49-F238E27FC236}">
                <a16:creationId xmlns:a16="http://schemas.microsoft.com/office/drawing/2014/main" id="{E7F23A3D-947A-905D-F88D-048E9D2BF7A0}"/>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8D536D02-9EE1-C505-B561-91F470EBD85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3" name="TextBox 2">
            <a:extLst>
              <a:ext uri="{FF2B5EF4-FFF2-40B4-BE49-F238E27FC236}">
                <a16:creationId xmlns:a16="http://schemas.microsoft.com/office/drawing/2014/main" id="{9D638DF7-A548-80F0-C019-72FAD8BB2FFE}"/>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70555608-FC93-1DA8-1DC9-B838BFEDA55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8454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4800600"/>
          </a:xfrm>
          <a:prstGeom prst="rect">
            <a:avLst/>
          </a:prstGeom>
          <a:solidFill>
            <a:schemeClr val="bg1"/>
          </a:solidFill>
          <a:effectLst/>
        </p:spPr>
        <p:txBody>
          <a:bodyPr/>
          <a:lstStyle>
            <a:lvl1pPr marL="0" indent="0">
              <a:buNone/>
              <a:defRPr/>
            </a:lvl1pPr>
          </a:lstStyle>
          <a:p>
            <a:r>
              <a:rPr lang="en-GB"/>
              <a:t>Click icon to add picture</a:t>
            </a:r>
            <a:endParaRPr lang="en-US" dirty="0"/>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7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377800" y="1078200"/>
            <a:ext cx="6483701" cy="3436262"/>
          </a:xfrm>
          <a:solidFill>
            <a:schemeClr val="bg2"/>
          </a:solidFill>
        </p:spPr>
        <p:txBody>
          <a:bodyPr/>
          <a:lstStyle/>
          <a:p>
            <a:r>
              <a:rPr lang="en-GB" dirty="0"/>
              <a:t>Click icon to add table</a:t>
            </a:r>
            <a:endParaRPr lang="en-US" dirty="0"/>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133795" y="1078200"/>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0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40058" y="1078200"/>
            <a:ext cx="412654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1078200"/>
            <a:ext cx="412654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6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09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95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4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89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990259"/>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329174" y="990259"/>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02688" y="2880908"/>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329174" y="2880908"/>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22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1128304"/>
            <a:ext cx="864547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380468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53144"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627"/>
          <a:stretch/>
        </p:blipFill>
        <p:spPr>
          <a:xfrm>
            <a:off x="5444261" y="-300155"/>
            <a:ext cx="5415967" cy="4963904"/>
          </a:xfrm>
          <a:prstGeom prst="rect">
            <a:avLst/>
          </a:prstGeom>
        </p:spPr>
      </p:pic>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2" name="Eyebrow Text">
            <a:extLst>
              <a:ext uri="{FF2B5EF4-FFF2-40B4-BE49-F238E27FC236}">
                <a16:creationId xmlns:a16="http://schemas.microsoft.com/office/drawing/2014/main" id="{BC3FD556-9BCD-2AA3-40E0-CA128E2BFF70}"/>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4" name="Text Placeholder 6">
            <a:extLst>
              <a:ext uri="{FF2B5EF4-FFF2-40B4-BE49-F238E27FC236}">
                <a16:creationId xmlns:a16="http://schemas.microsoft.com/office/drawing/2014/main" id="{56B36B19-218C-0316-5DE4-91AD032117B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6" name="Text Placeholder 8">
            <a:extLst>
              <a:ext uri="{FF2B5EF4-FFF2-40B4-BE49-F238E27FC236}">
                <a16:creationId xmlns:a16="http://schemas.microsoft.com/office/drawing/2014/main" id="{698FAF50-A01B-6EE9-9360-DC7C3F539BA8}"/>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8" name="Title 1">
            <a:extLst>
              <a:ext uri="{FF2B5EF4-FFF2-40B4-BE49-F238E27FC236}">
                <a16:creationId xmlns:a16="http://schemas.microsoft.com/office/drawing/2014/main" id="{577C23BD-16BE-8EA4-A9B6-D73B44F0A5E0}"/>
              </a:ext>
            </a:extLst>
          </p:cNvPr>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spTree>
    <p:extLst>
      <p:ext uri="{BB962C8B-B14F-4D97-AF65-F5344CB8AC3E}">
        <p14:creationId xmlns:p14="http://schemas.microsoft.com/office/powerpoint/2010/main" val="15702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117598" y="163551"/>
            <a:ext cx="7051040" cy="384241"/>
          </a:xfrm>
          <a:prstGeom prst="rect">
            <a:avLst/>
          </a:prstGeom>
        </p:spPr>
        <p:txBody>
          <a:bodyPr vert="horz" lIns="72000" tIns="0" rIns="91440" bIns="0" rtlCol="0" anchor="ctr">
            <a:normAutofit/>
          </a:bodyPr>
          <a:lstStyle/>
          <a:p>
            <a:pPr lvl="0"/>
            <a:r>
              <a:rPr lang="en-US" dirty="0"/>
              <a:t>Click to add title</a:t>
            </a:r>
          </a:p>
        </p:txBody>
      </p:sp>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202688" y="480886"/>
            <a:ext cx="6965950" cy="153888"/>
          </a:xfrm>
        </p:spPr>
        <p:txBody>
          <a:bodyPr/>
          <a:lstStyle>
            <a:lvl1pPr marL="0" indent="0">
              <a:spcAft>
                <a:spcPts val="0"/>
              </a:spcAft>
              <a:buNone/>
              <a:defRPr sz="1000" b="0"/>
            </a:lvl1pPr>
          </a:lstStyle>
          <a:p>
            <a:pPr lvl="0"/>
            <a:r>
              <a:rPr lang="en-GB" dirty="0" err="1"/>
              <a:t>Byline</a:t>
            </a:r>
            <a:r>
              <a:rPr lang="en-GB" dirty="0"/>
              <a:t> 10pt Neue Haas </a:t>
            </a:r>
            <a:r>
              <a:rPr lang="en-GB" dirty="0" err="1"/>
              <a:t>Grotesk</a:t>
            </a:r>
            <a:r>
              <a:rPr lang="en-GB" dirty="0"/>
              <a:t> Text Pro font</a:t>
            </a:r>
            <a:endParaRPr lang="en-US" dirty="0"/>
          </a:p>
        </p:txBody>
      </p:sp>
    </p:spTree>
    <p:extLst>
      <p:ext uri="{BB962C8B-B14F-4D97-AF65-F5344CB8AC3E}">
        <p14:creationId xmlns:p14="http://schemas.microsoft.com/office/powerpoint/2010/main" val="358335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igh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785554"/>
            <a:ext cx="4572000" cy="4030286"/>
          </a:xfrm>
          <a:prstGeom prst="rect">
            <a:avLst/>
          </a:prstGeom>
          <a:noFill/>
          <a:effectLst/>
        </p:spPr>
        <p:txBody>
          <a:bodyPr/>
          <a:lstStyle>
            <a:lvl1pPr marL="0" indent="0">
              <a:buNone/>
              <a:defRPr/>
            </a:lvl1pPr>
          </a:lstStyle>
          <a:p>
            <a:r>
              <a:rPr lang="en-GB"/>
              <a:t>Click icon to add picture</a:t>
            </a:r>
            <a:endParaRPr lang="en-US" dirty="0"/>
          </a:p>
        </p:txBody>
      </p:sp>
      <p:sp>
        <p:nvSpPr>
          <p:cNvPr id="7"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9796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53">
            <a:extLst>
              <a:ext uri="{FF2B5EF4-FFF2-40B4-BE49-F238E27FC236}">
                <a16:creationId xmlns:a16="http://schemas.microsoft.com/office/drawing/2014/main" id="{C4FC214E-EA83-989A-41CB-95789D88A56C}"/>
              </a:ext>
            </a:extLst>
          </p:cNvPr>
          <p:cNvSpPr>
            <a:spLocks noGrp="1"/>
          </p:cNvSpPr>
          <p:nvPr>
            <p:ph idx="17" hasCustomPrompt="1"/>
          </p:nvPr>
        </p:nvSpPr>
        <p:spPr>
          <a:xfrm>
            <a:off x="4783015" y="23385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12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Left and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46047"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46047"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3">
            <a:extLst>
              <a:ext uri="{FF2B5EF4-FFF2-40B4-BE49-F238E27FC236}">
                <a16:creationId xmlns:a16="http://schemas.microsoft.com/office/drawing/2014/main" id="{5F6E00F2-CE9D-2114-02B3-46D6DF0F963B}"/>
              </a:ext>
            </a:extLst>
          </p:cNvPr>
          <p:cNvSpPr>
            <a:spLocks noGrp="1"/>
          </p:cNvSpPr>
          <p:nvPr>
            <p:ph idx="13" hasCustomPrompt="1"/>
          </p:nvPr>
        </p:nvSpPr>
        <p:spPr>
          <a:xfrm>
            <a:off x="379927" y="990259"/>
            <a:ext cx="2634295" cy="344852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39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a:xfrm>
            <a:off x="202688" y="53113"/>
            <a:ext cx="7051040" cy="732441"/>
          </a:xfrm>
        </p:spPr>
        <p:txBody>
          <a:bodyPr/>
          <a:lstStyle/>
          <a:p>
            <a:r>
              <a:rPr lang="en-GB"/>
              <a:t>Click to edit Master title style</a:t>
            </a:r>
            <a:endParaRPr lang="en-US"/>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72257" y="2811532"/>
            <a:ext cx="2780795" cy="1910018"/>
          </a:xfrm>
          <a:prstGeom prst="rect">
            <a:avLst/>
          </a:prstGeom>
          <a:solidFill>
            <a:schemeClr val="bg2"/>
          </a:solidFill>
          <a:effectLst/>
        </p:spPr>
        <p:txBody>
          <a:bodyPr/>
          <a:lstStyle>
            <a:lvl1pPr marL="0" indent="0">
              <a:buNone/>
              <a:defRPr/>
            </a:lvl1pPr>
          </a:lstStyle>
          <a:p>
            <a:r>
              <a:rPr lang="en-GB" dirty="0"/>
              <a:t>Click icon to add picture</a:t>
            </a:r>
            <a:endParaRPr lang="en-US" dirty="0"/>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29120" y="41935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29120" y="43950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200777" y="2810128"/>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19218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39366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29297" y="2808724"/>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67126" y="4190784"/>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67126" y="4392264"/>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72257" y="800240"/>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29120" y="2182300"/>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29120" y="2383780"/>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200777" y="798836"/>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18089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8237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29297" y="797432"/>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67126" y="21794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67126" y="23809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9018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498667"/>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23201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43349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497263"/>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23061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43209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495859"/>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22920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43068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108132"/>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841481"/>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042961"/>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106728"/>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840077"/>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041557"/>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105324"/>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838673"/>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040153"/>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8593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452360"/>
            <a:ext cx="4336693" cy="1971255"/>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844233"/>
            <a:ext cx="3315797"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065149"/>
            <a:ext cx="3315797" cy="198052"/>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465123"/>
            <a:ext cx="2160000" cy="2261307"/>
          </a:xfrm>
          <a:prstGeom prst="rect">
            <a:avLst/>
          </a:prstGeom>
          <a:solidFill>
            <a:schemeClr val="bg2"/>
          </a:solidFill>
          <a:effectLst/>
        </p:spPr>
        <p:txBody>
          <a:bodyPr/>
          <a:lstStyle>
            <a:lvl1pPr marL="0" indent="0">
              <a:buNone/>
              <a:defRPr/>
            </a:lvl1pPr>
          </a:lstStyle>
          <a:p>
            <a:r>
              <a:rPr lang="en-GB" dirty="0"/>
              <a:t>Click icon to add picture</a:t>
            </a:r>
            <a:endParaRPr lang="en-US" dirty="0"/>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74588"/>
            <a:ext cx="2159999" cy="1278182"/>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74588"/>
            <a:ext cx="2160000" cy="226080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465123"/>
            <a:ext cx="2160000"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74588"/>
            <a:ext cx="2160000" cy="226080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74588"/>
            <a:ext cx="2159999" cy="1278182"/>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11228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Monitor">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741050" y="1157127"/>
            <a:ext cx="3880382" cy="3124838"/>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928996" y="1342435"/>
            <a:ext cx="3542331" cy="199058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2311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Laptop">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2" name="Group 1">
            <a:extLst>
              <a:ext uri="{FF2B5EF4-FFF2-40B4-BE49-F238E27FC236}">
                <a16:creationId xmlns:a16="http://schemas.microsoft.com/office/drawing/2014/main" id="{760752BE-DDC6-8161-80B9-DA0387B53FF9}"/>
              </a:ext>
            </a:extLst>
          </p:cNvPr>
          <p:cNvGrpSpPr/>
          <p:nvPr userDrawn="1"/>
        </p:nvGrpSpPr>
        <p:grpSpPr>
          <a:xfrm>
            <a:off x="3595824" y="1252498"/>
            <a:ext cx="5265532" cy="3059346"/>
            <a:chOff x="622917" y="3217822"/>
            <a:chExt cx="2258162" cy="1312023"/>
          </a:xfrm>
        </p:grpSpPr>
        <p:sp>
          <p:nvSpPr>
            <p:cNvPr id="3" name="Freeform 45">
              <a:extLst>
                <a:ext uri="{FF2B5EF4-FFF2-40B4-BE49-F238E27FC236}">
                  <a16:creationId xmlns:a16="http://schemas.microsoft.com/office/drawing/2014/main" id="{F84952F6-9BF6-1DB2-3204-91D755ECC89E}"/>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4" name="Freeform 46">
              <a:extLst>
                <a:ext uri="{FF2B5EF4-FFF2-40B4-BE49-F238E27FC236}">
                  <a16:creationId xmlns:a16="http://schemas.microsoft.com/office/drawing/2014/main" id="{DB5AECB9-B693-6AF0-CE7C-56986882FF7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5" name="Freeform 47">
              <a:extLst>
                <a:ext uri="{FF2B5EF4-FFF2-40B4-BE49-F238E27FC236}">
                  <a16:creationId xmlns:a16="http://schemas.microsoft.com/office/drawing/2014/main" id="{F340F559-F5F5-3999-4298-45C26BAD7AB7}"/>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 name="Freeform 48">
              <a:extLst>
                <a:ext uri="{FF2B5EF4-FFF2-40B4-BE49-F238E27FC236}">
                  <a16:creationId xmlns:a16="http://schemas.microsoft.com/office/drawing/2014/main" id="{AC3E6DD8-39D6-6FE5-14E1-1674BD7970A7}"/>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 name="Freeform 49">
              <a:extLst>
                <a:ext uri="{FF2B5EF4-FFF2-40B4-BE49-F238E27FC236}">
                  <a16:creationId xmlns:a16="http://schemas.microsoft.com/office/drawing/2014/main" id="{F3837059-D583-04FA-9544-CB5FC11941DC}"/>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 name="Rectangle 50">
              <a:extLst>
                <a:ext uri="{FF2B5EF4-FFF2-40B4-BE49-F238E27FC236}">
                  <a16:creationId xmlns:a16="http://schemas.microsoft.com/office/drawing/2014/main" id="{EAB39C4F-977F-B5D8-0185-C7C3577EDBDB}"/>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 name="Freeform 51">
              <a:extLst>
                <a:ext uri="{FF2B5EF4-FFF2-40B4-BE49-F238E27FC236}">
                  <a16:creationId xmlns:a16="http://schemas.microsoft.com/office/drawing/2014/main" id="{33A94D7F-4766-E536-B986-9739E833DF35}"/>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2" name="Rectangle 52">
              <a:extLst>
                <a:ext uri="{FF2B5EF4-FFF2-40B4-BE49-F238E27FC236}">
                  <a16:creationId xmlns:a16="http://schemas.microsoft.com/office/drawing/2014/main" id="{240BF054-E6BB-C0E4-77D4-8D67D231A3B8}"/>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3" name="Rectangle 53">
              <a:extLst>
                <a:ext uri="{FF2B5EF4-FFF2-40B4-BE49-F238E27FC236}">
                  <a16:creationId xmlns:a16="http://schemas.microsoft.com/office/drawing/2014/main" id="{598A1E7D-D166-2C8D-0CCF-FE23263E6267}"/>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4" name="Oval 54">
              <a:extLst>
                <a:ext uri="{FF2B5EF4-FFF2-40B4-BE49-F238E27FC236}">
                  <a16:creationId xmlns:a16="http://schemas.microsoft.com/office/drawing/2014/main" id="{FF269480-3ED8-E5DD-3EE5-4E58935319B7}"/>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5" name="Oval 55">
              <a:extLst>
                <a:ext uri="{FF2B5EF4-FFF2-40B4-BE49-F238E27FC236}">
                  <a16:creationId xmlns:a16="http://schemas.microsoft.com/office/drawing/2014/main" id="{A3D5E8CB-A867-1C29-D36C-5B856EF75B70}"/>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6" name="Oval 56">
              <a:extLst>
                <a:ext uri="{FF2B5EF4-FFF2-40B4-BE49-F238E27FC236}">
                  <a16:creationId xmlns:a16="http://schemas.microsoft.com/office/drawing/2014/main" id="{3E3B3EF2-4CC1-1B63-72FD-2156B694B838}"/>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7" name="Oval 57">
              <a:extLst>
                <a:ext uri="{FF2B5EF4-FFF2-40B4-BE49-F238E27FC236}">
                  <a16:creationId xmlns:a16="http://schemas.microsoft.com/office/drawing/2014/main" id="{257BAC7E-904F-45A8-E69A-0DCD7DF18EB1}"/>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8" name="Freeform 58">
              <a:extLst>
                <a:ext uri="{FF2B5EF4-FFF2-40B4-BE49-F238E27FC236}">
                  <a16:creationId xmlns:a16="http://schemas.microsoft.com/office/drawing/2014/main" id="{D7136936-3A0C-7C99-61F8-8D46D3294E1D}"/>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9" name="Picture Placeholder 103">
            <a:extLst>
              <a:ext uri="{FF2B5EF4-FFF2-40B4-BE49-F238E27FC236}">
                <a16:creationId xmlns:a16="http://schemas.microsoft.com/office/drawing/2014/main" id="{7E9D100F-91EA-F366-C483-D9611DA1981A}"/>
              </a:ext>
            </a:extLst>
          </p:cNvPr>
          <p:cNvSpPr>
            <a:spLocks noGrp="1"/>
          </p:cNvSpPr>
          <p:nvPr>
            <p:ph type="pic" sz="quarter" idx="11"/>
          </p:nvPr>
        </p:nvSpPr>
        <p:spPr>
          <a:xfrm>
            <a:off x="4294823" y="1467557"/>
            <a:ext cx="3918539" cy="248685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3971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Pho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183705-D42B-8175-4289-9CEE1E661189}"/>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88769E60-E5DA-227E-97BC-0B4478068F1E}"/>
              </a:ext>
            </a:extLst>
          </p:cNvPr>
          <p:cNvSpPr/>
          <p:nvPr userDrawn="1"/>
        </p:nvSpPr>
        <p:spPr>
          <a:xfrm rot="10800000">
            <a:off x="-2" y="4810204"/>
            <a:ext cx="9145599" cy="3332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43BD170A-A3B8-B71E-E2F4-3930B000A8B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alpha val="50000"/>
                  </a:schemeClr>
                </a:solidFill>
                <a:latin typeface="Neue Haas Grotesk Text Pro" panose="020B0504020202020204" pitchFamily="34" charset="77"/>
              </a:rPr>
              <a:pPr algn="l"/>
              <a:t>‹#›</a:t>
            </a:fld>
            <a:endParaRPr lang="en-US" sz="600" b="1" i="0" dirty="0">
              <a:solidFill>
                <a:schemeClr val="tx2">
                  <a:alpha val="50000"/>
                </a:schemeClr>
              </a:solidFill>
              <a:latin typeface="Neue Haas Grotesk Text Pro" panose="020B0504020202020204" pitchFamily="34" charset="77"/>
            </a:endParaRPr>
          </a:p>
        </p:txBody>
      </p:sp>
      <p:sp>
        <p:nvSpPr>
          <p:cNvPr id="6" name="TextBox 5">
            <a:extLst>
              <a:ext uri="{FF2B5EF4-FFF2-40B4-BE49-F238E27FC236}">
                <a16:creationId xmlns:a16="http://schemas.microsoft.com/office/drawing/2014/main" id="{F6DB4D10-0CEC-8E2B-270F-1D3D9D1CE343}"/>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1"/>
                </a:solidFill>
                <a:latin typeface="Neue Haas Grotesk Text Pro" panose="020B0504020202020204" pitchFamily="34" charset="77"/>
                <a:ea typeface="+mn-ea"/>
                <a:cs typeface="+mn-cs"/>
              </a:rPr>
              <a:t>© Hitachi Vantara LLC 2024. All Rights Reserved.</a:t>
            </a:r>
          </a:p>
        </p:txBody>
      </p:sp>
      <p:pic>
        <p:nvPicPr>
          <p:cNvPr id="7" name="Graphic 6">
            <a:extLst>
              <a:ext uri="{FF2B5EF4-FFF2-40B4-BE49-F238E27FC236}">
                <a16:creationId xmlns:a16="http://schemas.microsoft.com/office/drawing/2014/main" id="{FC6DA7EB-3F79-D72A-2248-6BCB5CDF3E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pic>
        <p:nvPicPr>
          <p:cNvPr id="8" name="Picture 7">
            <a:extLst>
              <a:ext uri="{FF2B5EF4-FFF2-40B4-BE49-F238E27FC236}">
                <a16:creationId xmlns:a16="http://schemas.microsoft.com/office/drawing/2014/main" id="{312D29CA-D545-E8D2-C40C-27403B34343A}"/>
              </a:ext>
            </a:extLst>
          </p:cNvPr>
          <p:cNvPicPr>
            <a:picLocks noChangeAspect="1"/>
          </p:cNvPicPr>
          <p:nvPr userDrawn="1"/>
        </p:nvPicPr>
        <p:blipFill>
          <a:blip r:embed="rId4"/>
          <a:stretch>
            <a:fillRect/>
          </a:stretch>
        </p:blipFill>
        <p:spPr>
          <a:xfrm rot="1371924">
            <a:off x="5831070" y="-60437"/>
            <a:ext cx="2934100" cy="4890165"/>
          </a:xfrm>
          <a:prstGeom prst="rect">
            <a:avLst/>
          </a:prstGeom>
          <a:effectLst>
            <a:outerShdw blurRad="723900" dist="711200" dir="2700000" sx="94000" sy="94000" algn="tl" rotWithShape="0">
              <a:prstClr val="black">
                <a:alpha val="26000"/>
              </a:prstClr>
            </a:outerShdw>
          </a:effectLst>
        </p:spPr>
      </p:pic>
      <p:sp>
        <p:nvSpPr>
          <p:cNvPr id="4" name="Picture Placeholder 33">
            <a:extLst>
              <a:ext uri="{FF2B5EF4-FFF2-40B4-BE49-F238E27FC236}">
                <a16:creationId xmlns:a16="http://schemas.microsoft.com/office/drawing/2014/main" id="{BE660513-D0D7-4054-9F14-A09F9B697D3E}"/>
              </a:ext>
            </a:extLst>
          </p:cNvPr>
          <p:cNvSpPr>
            <a:spLocks noGrp="1"/>
          </p:cNvSpPr>
          <p:nvPr>
            <p:ph type="pic" sz="quarter" idx="11" hasCustomPrompt="1"/>
          </p:nvPr>
        </p:nvSpPr>
        <p:spPr>
          <a:xfrm rot="560966">
            <a:off x="6135122" y="686292"/>
            <a:ext cx="1970511" cy="3488914"/>
          </a:xfrm>
          <a:custGeom>
            <a:avLst/>
            <a:gdLst>
              <a:gd name="connsiteX0" fmla="*/ 0 w 1435995"/>
              <a:gd name="connsiteY0" fmla="*/ 0 h 2460520"/>
              <a:gd name="connsiteX1" fmla="*/ 1435995 w 1435995"/>
              <a:gd name="connsiteY1" fmla="*/ 0 h 2460520"/>
              <a:gd name="connsiteX2" fmla="*/ 1435995 w 1435995"/>
              <a:gd name="connsiteY2" fmla="*/ 2460520 h 2460520"/>
              <a:gd name="connsiteX3" fmla="*/ 0 w 1435995"/>
              <a:gd name="connsiteY3" fmla="*/ 2460520 h 2460520"/>
              <a:gd name="connsiteX4" fmla="*/ 0 w 1435995"/>
              <a:gd name="connsiteY4" fmla="*/ 0 h 2460520"/>
              <a:gd name="connsiteX0" fmla="*/ 0 w 1461118"/>
              <a:gd name="connsiteY0" fmla="*/ 35027 h 2460520"/>
              <a:gd name="connsiteX1" fmla="*/ 1461118 w 1461118"/>
              <a:gd name="connsiteY1" fmla="*/ 0 h 2460520"/>
              <a:gd name="connsiteX2" fmla="*/ 1461118 w 1461118"/>
              <a:gd name="connsiteY2" fmla="*/ 2460520 h 2460520"/>
              <a:gd name="connsiteX3" fmla="*/ 25123 w 1461118"/>
              <a:gd name="connsiteY3" fmla="*/ 2460520 h 2460520"/>
              <a:gd name="connsiteX4" fmla="*/ 0 w 1461118"/>
              <a:gd name="connsiteY4" fmla="*/ 35027 h 2460520"/>
              <a:gd name="connsiteX0" fmla="*/ 0 w 1489956"/>
              <a:gd name="connsiteY0" fmla="*/ 47498 h 2460520"/>
              <a:gd name="connsiteX1" fmla="*/ 1489956 w 1489956"/>
              <a:gd name="connsiteY1" fmla="*/ 0 h 2460520"/>
              <a:gd name="connsiteX2" fmla="*/ 1489956 w 1489956"/>
              <a:gd name="connsiteY2" fmla="*/ 2460520 h 2460520"/>
              <a:gd name="connsiteX3" fmla="*/ 53961 w 1489956"/>
              <a:gd name="connsiteY3" fmla="*/ 2460520 h 2460520"/>
              <a:gd name="connsiteX4" fmla="*/ 0 w 1489956"/>
              <a:gd name="connsiteY4" fmla="*/ 47498 h 2460520"/>
              <a:gd name="connsiteX0" fmla="*/ 0 w 1463686"/>
              <a:gd name="connsiteY0" fmla="*/ 66340 h 2460520"/>
              <a:gd name="connsiteX1" fmla="*/ 1463686 w 1463686"/>
              <a:gd name="connsiteY1" fmla="*/ 0 h 2460520"/>
              <a:gd name="connsiteX2" fmla="*/ 1463686 w 1463686"/>
              <a:gd name="connsiteY2" fmla="*/ 2460520 h 2460520"/>
              <a:gd name="connsiteX3" fmla="*/ 27691 w 1463686"/>
              <a:gd name="connsiteY3" fmla="*/ 2460520 h 2460520"/>
              <a:gd name="connsiteX4" fmla="*/ 0 w 1463686"/>
              <a:gd name="connsiteY4" fmla="*/ 66340 h 2460520"/>
              <a:gd name="connsiteX0" fmla="*/ 0 w 1463686"/>
              <a:gd name="connsiteY0" fmla="*/ 66340 h 2460520"/>
              <a:gd name="connsiteX1" fmla="*/ 1463686 w 1463686"/>
              <a:gd name="connsiteY1" fmla="*/ 0 h 2460520"/>
              <a:gd name="connsiteX2" fmla="*/ 1463686 w 1463686"/>
              <a:gd name="connsiteY2" fmla="*/ 2460520 h 2460520"/>
              <a:gd name="connsiteX3" fmla="*/ 117917 w 1463686"/>
              <a:gd name="connsiteY3" fmla="*/ 2445665 h 2460520"/>
              <a:gd name="connsiteX4" fmla="*/ 0 w 1463686"/>
              <a:gd name="connsiteY4" fmla="*/ 66340 h 2460520"/>
              <a:gd name="connsiteX0" fmla="*/ 0 w 1463686"/>
              <a:gd name="connsiteY0" fmla="*/ 66340 h 2460520"/>
              <a:gd name="connsiteX1" fmla="*/ 1463686 w 1463686"/>
              <a:gd name="connsiteY1" fmla="*/ 0 h 2460520"/>
              <a:gd name="connsiteX2" fmla="*/ 1463686 w 1463686"/>
              <a:gd name="connsiteY2" fmla="*/ 2460520 h 2460520"/>
              <a:gd name="connsiteX3" fmla="*/ 57767 w 1463686"/>
              <a:gd name="connsiteY3" fmla="*/ 2455568 h 2460520"/>
              <a:gd name="connsiteX4" fmla="*/ 0 w 1463686"/>
              <a:gd name="connsiteY4" fmla="*/ 66340 h 2460520"/>
              <a:gd name="connsiteX0" fmla="*/ 0 w 1463686"/>
              <a:gd name="connsiteY0" fmla="*/ 66340 h 2587518"/>
              <a:gd name="connsiteX1" fmla="*/ 1463686 w 1463686"/>
              <a:gd name="connsiteY1" fmla="*/ 0 h 2587518"/>
              <a:gd name="connsiteX2" fmla="*/ 1067574 w 1463686"/>
              <a:gd name="connsiteY2" fmla="*/ 2587518 h 2587518"/>
              <a:gd name="connsiteX3" fmla="*/ 57767 w 1463686"/>
              <a:gd name="connsiteY3" fmla="*/ 2455568 h 2587518"/>
              <a:gd name="connsiteX4" fmla="*/ 0 w 1463686"/>
              <a:gd name="connsiteY4" fmla="*/ 66340 h 2587518"/>
              <a:gd name="connsiteX0" fmla="*/ 0 w 1463686"/>
              <a:gd name="connsiteY0" fmla="*/ 66340 h 2580273"/>
              <a:gd name="connsiteX1" fmla="*/ 1463686 w 1463686"/>
              <a:gd name="connsiteY1" fmla="*/ 0 h 2580273"/>
              <a:gd name="connsiteX2" fmla="*/ 1205389 w 1463686"/>
              <a:gd name="connsiteY2" fmla="*/ 2580273 h 2580273"/>
              <a:gd name="connsiteX3" fmla="*/ 57767 w 1463686"/>
              <a:gd name="connsiteY3" fmla="*/ 2455568 h 2580273"/>
              <a:gd name="connsiteX4" fmla="*/ 0 w 1463686"/>
              <a:gd name="connsiteY4" fmla="*/ 66340 h 2580273"/>
              <a:gd name="connsiteX0" fmla="*/ 0 w 1463686"/>
              <a:gd name="connsiteY0" fmla="*/ 66340 h 2596822"/>
              <a:gd name="connsiteX1" fmla="*/ 1463686 w 1463686"/>
              <a:gd name="connsiteY1" fmla="*/ 0 h 2596822"/>
              <a:gd name="connsiteX2" fmla="*/ 1339397 w 1463686"/>
              <a:gd name="connsiteY2" fmla="*/ 2596822 h 2596822"/>
              <a:gd name="connsiteX3" fmla="*/ 57767 w 1463686"/>
              <a:gd name="connsiteY3" fmla="*/ 2455568 h 2596822"/>
              <a:gd name="connsiteX4" fmla="*/ 0 w 1463686"/>
              <a:gd name="connsiteY4" fmla="*/ 66340 h 2596822"/>
              <a:gd name="connsiteX0" fmla="*/ 0 w 1463686"/>
              <a:gd name="connsiteY0" fmla="*/ 66340 h 2579399"/>
              <a:gd name="connsiteX1" fmla="*/ 1463686 w 1463686"/>
              <a:gd name="connsiteY1" fmla="*/ 0 h 2579399"/>
              <a:gd name="connsiteX2" fmla="*/ 1398309 w 1463686"/>
              <a:gd name="connsiteY2" fmla="*/ 2579399 h 2579399"/>
              <a:gd name="connsiteX3" fmla="*/ 57767 w 1463686"/>
              <a:gd name="connsiteY3" fmla="*/ 2455568 h 2579399"/>
              <a:gd name="connsiteX4" fmla="*/ 0 w 1463686"/>
              <a:gd name="connsiteY4" fmla="*/ 66340 h 2579399"/>
              <a:gd name="connsiteX0" fmla="*/ 0 w 1463686"/>
              <a:gd name="connsiteY0" fmla="*/ 66340 h 2606998"/>
              <a:gd name="connsiteX1" fmla="*/ 1463686 w 1463686"/>
              <a:gd name="connsiteY1" fmla="*/ 0 h 2606998"/>
              <a:gd name="connsiteX2" fmla="*/ 1418298 w 1463686"/>
              <a:gd name="connsiteY2" fmla="*/ 2606998 h 2606998"/>
              <a:gd name="connsiteX3" fmla="*/ 57767 w 1463686"/>
              <a:gd name="connsiteY3" fmla="*/ 2455568 h 2606998"/>
              <a:gd name="connsiteX4" fmla="*/ 0 w 1463686"/>
              <a:gd name="connsiteY4" fmla="*/ 66340 h 2606998"/>
              <a:gd name="connsiteX0" fmla="*/ 0 w 1463686"/>
              <a:gd name="connsiteY0" fmla="*/ 66340 h 2584442"/>
              <a:gd name="connsiteX1" fmla="*/ 1463686 w 1463686"/>
              <a:gd name="connsiteY1" fmla="*/ 0 h 2584442"/>
              <a:gd name="connsiteX2" fmla="*/ 1414584 w 1463686"/>
              <a:gd name="connsiteY2" fmla="*/ 2584442 h 2584442"/>
              <a:gd name="connsiteX3" fmla="*/ 57767 w 1463686"/>
              <a:gd name="connsiteY3" fmla="*/ 2455568 h 2584442"/>
              <a:gd name="connsiteX4" fmla="*/ 0 w 1463686"/>
              <a:gd name="connsiteY4" fmla="*/ 66340 h 2584442"/>
              <a:gd name="connsiteX0" fmla="*/ 0 w 1463686"/>
              <a:gd name="connsiteY0" fmla="*/ 66340 h 2580728"/>
              <a:gd name="connsiteX1" fmla="*/ 1463686 w 1463686"/>
              <a:gd name="connsiteY1" fmla="*/ 0 h 2580728"/>
              <a:gd name="connsiteX2" fmla="*/ 1437141 w 1463686"/>
              <a:gd name="connsiteY2" fmla="*/ 2580728 h 2580728"/>
              <a:gd name="connsiteX3" fmla="*/ 57767 w 1463686"/>
              <a:gd name="connsiteY3" fmla="*/ 2455568 h 2580728"/>
              <a:gd name="connsiteX4" fmla="*/ 0 w 1463686"/>
              <a:gd name="connsiteY4" fmla="*/ 66340 h 2580728"/>
              <a:gd name="connsiteX0" fmla="*/ 0 w 1463686"/>
              <a:gd name="connsiteY0" fmla="*/ 66340 h 2584442"/>
              <a:gd name="connsiteX1" fmla="*/ 1463686 w 1463686"/>
              <a:gd name="connsiteY1" fmla="*/ 0 h 2584442"/>
              <a:gd name="connsiteX2" fmla="*/ 1414585 w 1463686"/>
              <a:gd name="connsiteY2" fmla="*/ 2584442 h 2584442"/>
              <a:gd name="connsiteX3" fmla="*/ 57767 w 1463686"/>
              <a:gd name="connsiteY3" fmla="*/ 2455568 h 2584442"/>
              <a:gd name="connsiteX4" fmla="*/ 0 w 1463686"/>
              <a:gd name="connsiteY4" fmla="*/ 66340 h 2584442"/>
              <a:gd name="connsiteX0" fmla="*/ 0 w 1463686"/>
              <a:gd name="connsiteY0" fmla="*/ 66340 h 2597004"/>
              <a:gd name="connsiteX1" fmla="*/ 1463686 w 1463686"/>
              <a:gd name="connsiteY1" fmla="*/ 0 h 2597004"/>
              <a:gd name="connsiteX2" fmla="*/ 1432098 w 1463686"/>
              <a:gd name="connsiteY2" fmla="*/ 2597004 h 2597004"/>
              <a:gd name="connsiteX3" fmla="*/ 57767 w 1463686"/>
              <a:gd name="connsiteY3" fmla="*/ 2455568 h 2597004"/>
              <a:gd name="connsiteX4" fmla="*/ 0 w 1463686"/>
              <a:gd name="connsiteY4" fmla="*/ 66340 h 2597004"/>
              <a:gd name="connsiteX0" fmla="*/ 0 w 1463686"/>
              <a:gd name="connsiteY0" fmla="*/ 66340 h 2597004"/>
              <a:gd name="connsiteX1" fmla="*/ 1463686 w 1463686"/>
              <a:gd name="connsiteY1" fmla="*/ 0 h 2597004"/>
              <a:gd name="connsiteX2" fmla="*/ 1432098 w 1463686"/>
              <a:gd name="connsiteY2" fmla="*/ 2597004 h 2597004"/>
              <a:gd name="connsiteX3" fmla="*/ 30259 w 1463686"/>
              <a:gd name="connsiteY3" fmla="*/ 2429207 h 2597004"/>
              <a:gd name="connsiteX4" fmla="*/ 0 w 1463686"/>
              <a:gd name="connsiteY4" fmla="*/ 66340 h 2597004"/>
              <a:gd name="connsiteX0" fmla="*/ 0 w 1463686"/>
              <a:gd name="connsiteY0" fmla="*/ 66340 h 2597004"/>
              <a:gd name="connsiteX1" fmla="*/ 1463686 w 1463686"/>
              <a:gd name="connsiteY1" fmla="*/ 0 h 2597004"/>
              <a:gd name="connsiteX2" fmla="*/ 1432098 w 1463686"/>
              <a:gd name="connsiteY2" fmla="*/ 2597004 h 2597004"/>
              <a:gd name="connsiteX3" fmla="*/ 23978 w 1463686"/>
              <a:gd name="connsiteY3" fmla="*/ 2437964 h 2597004"/>
              <a:gd name="connsiteX4" fmla="*/ 0 w 1463686"/>
              <a:gd name="connsiteY4" fmla="*/ 66340 h 2597004"/>
              <a:gd name="connsiteX0" fmla="*/ 0 w 1463686"/>
              <a:gd name="connsiteY0" fmla="*/ 66340 h 2597004"/>
              <a:gd name="connsiteX1" fmla="*/ 1463686 w 1463686"/>
              <a:gd name="connsiteY1" fmla="*/ 0 h 2597004"/>
              <a:gd name="connsiteX2" fmla="*/ 1432098 w 1463686"/>
              <a:gd name="connsiteY2" fmla="*/ 2597004 h 2597004"/>
              <a:gd name="connsiteX3" fmla="*/ 17697 w 1463686"/>
              <a:gd name="connsiteY3" fmla="*/ 2446720 h 2597004"/>
              <a:gd name="connsiteX4" fmla="*/ 0 w 1463686"/>
              <a:gd name="connsiteY4" fmla="*/ 66340 h 2597004"/>
              <a:gd name="connsiteX0" fmla="*/ 0 w 1463686"/>
              <a:gd name="connsiteY0" fmla="*/ 66340 h 2580728"/>
              <a:gd name="connsiteX1" fmla="*/ 1463686 w 1463686"/>
              <a:gd name="connsiteY1" fmla="*/ 0 h 2580728"/>
              <a:gd name="connsiteX2" fmla="*/ 1437140 w 1463686"/>
              <a:gd name="connsiteY2" fmla="*/ 2580728 h 2580728"/>
              <a:gd name="connsiteX3" fmla="*/ 17697 w 1463686"/>
              <a:gd name="connsiteY3" fmla="*/ 2446720 h 2580728"/>
              <a:gd name="connsiteX4" fmla="*/ 0 w 1463686"/>
              <a:gd name="connsiteY4" fmla="*/ 66340 h 2580728"/>
              <a:gd name="connsiteX0" fmla="*/ 0 w 1463686"/>
              <a:gd name="connsiteY0" fmla="*/ 66340 h 2568165"/>
              <a:gd name="connsiteX1" fmla="*/ 1463686 w 1463686"/>
              <a:gd name="connsiteY1" fmla="*/ 0 h 2568165"/>
              <a:gd name="connsiteX2" fmla="*/ 1419626 w 1463686"/>
              <a:gd name="connsiteY2" fmla="*/ 2568165 h 2568165"/>
              <a:gd name="connsiteX3" fmla="*/ 17697 w 1463686"/>
              <a:gd name="connsiteY3" fmla="*/ 2446720 h 2568165"/>
              <a:gd name="connsiteX4" fmla="*/ 0 w 1463686"/>
              <a:gd name="connsiteY4" fmla="*/ 66340 h 2568165"/>
              <a:gd name="connsiteX0" fmla="*/ 0 w 1463686"/>
              <a:gd name="connsiteY0" fmla="*/ 66340 h 2576863"/>
              <a:gd name="connsiteX1" fmla="*/ 1463686 w 1463686"/>
              <a:gd name="connsiteY1" fmla="*/ 0 h 2576863"/>
              <a:gd name="connsiteX2" fmla="*/ 1448079 w 1463686"/>
              <a:gd name="connsiteY2" fmla="*/ 2576863 h 2576863"/>
              <a:gd name="connsiteX3" fmla="*/ 17697 w 1463686"/>
              <a:gd name="connsiteY3" fmla="*/ 2446720 h 2576863"/>
              <a:gd name="connsiteX4" fmla="*/ 0 w 1463686"/>
              <a:gd name="connsiteY4" fmla="*/ 66340 h 2576863"/>
              <a:gd name="connsiteX0" fmla="*/ 0 w 1469955"/>
              <a:gd name="connsiteY0" fmla="*/ 66340 h 2580145"/>
              <a:gd name="connsiteX1" fmla="*/ 1463686 w 1469955"/>
              <a:gd name="connsiteY1" fmla="*/ 0 h 2580145"/>
              <a:gd name="connsiteX2" fmla="*/ 1468878 w 1469955"/>
              <a:gd name="connsiteY2" fmla="*/ 2580145 h 2580145"/>
              <a:gd name="connsiteX3" fmla="*/ 17697 w 1469955"/>
              <a:gd name="connsiteY3" fmla="*/ 2446720 h 2580145"/>
              <a:gd name="connsiteX4" fmla="*/ 0 w 1469955"/>
              <a:gd name="connsiteY4" fmla="*/ 66340 h 2580145"/>
              <a:gd name="connsiteX0" fmla="*/ 0 w 1463686"/>
              <a:gd name="connsiteY0" fmla="*/ 66340 h 2577931"/>
              <a:gd name="connsiteX1" fmla="*/ 1463686 w 1463686"/>
              <a:gd name="connsiteY1" fmla="*/ 0 h 2577931"/>
              <a:gd name="connsiteX2" fmla="*/ 1441508 w 1463686"/>
              <a:gd name="connsiteY2" fmla="*/ 2577931 h 2577931"/>
              <a:gd name="connsiteX3" fmla="*/ 17697 w 1463686"/>
              <a:gd name="connsiteY3" fmla="*/ 2446720 h 2577931"/>
              <a:gd name="connsiteX4" fmla="*/ 0 w 1463686"/>
              <a:gd name="connsiteY4" fmla="*/ 66340 h 2577931"/>
              <a:gd name="connsiteX0" fmla="*/ 0 w 1463686"/>
              <a:gd name="connsiteY0" fmla="*/ 66340 h 2575796"/>
              <a:gd name="connsiteX1" fmla="*/ 1463686 w 1463686"/>
              <a:gd name="connsiteY1" fmla="*/ 0 h 2575796"/>
              <a:gd name="connsiteX2" fmla="*/ 1454652 w 1463686"/>
              <a:gd name="connsiteY2" fmla="*/ 2575796 h 2575796"/>
              <a:gd name="connsiteX3" fmla="*/ 17697 w 1463686"/>
              <a:gd name="connsiteY3" fmla="*/ 2446720 h 2575796"/>
              <a:gd name="connsiteX4" fmla="*/ 0 w 1463686"/>
              <a:gd name="connsiteY4" fmla="*/ 66340 h 2575796"/>
              <a:gd name="connsiteX0" fmla="*/ 0 w 1463686"/>
              <a:gd name="connsiteY0" fmla="*/ 66340 h 2574728"/>
              <a:gd name="connsiteX1" fmla="*/ 1463686 w 1463686"/>
              <a:gd name="connsiteY1" fmla="*/ 0 h 2574728"/>
              <a:gd name="connsiteX2" fmla="*/ 1461224 w 1463686"/>
              <a:gd name="connsiteY2" fmla="*/ 2574728 h 2574728"/>
              <a:gd name="connsiteX3" fmla="*/ 17697 w 1463686"/>
              <a:gd name="connsiteY3" fmla="*/ 2446720 h 2574728"/>
              <a:gd name="connsiteX4" fmla="*/ 0 w 1463686"/>
              <a:gd name="connsiteY4" fmla="*/ 66340 h 2574728"/>
              <a:gd name="connsiteX0" fmla="*/ 0 w 1463686"/>
              <a:gd name="connsiteY0" fmla="*/ 66340 h 2568243"/>
              <a:gd name="connsiteX1" fmla="*/ 1463686 w 1463686"/>
              <a:gd name="connsiteY1" fmla="*/ 0 h 2568243"/>
              <a:gd name="connsiteX2" fmla="*/ 1460142 w 1463686"/>
              <a:gd name="connsiteY2" fmla="*/ 2568243 h 2568243"/>
              <a:gd name="connsiteX3" fmla="*/ 17697 w 1463686"/>
              <a:gd name="connsiteY3" fmla="*/ 2446720 h 2568243"/>
              <a:gd name="connsiteX4" fmla="*/ 0 w 1463686"/>
              <a:gd name="connsiteY4" fmla="*/ 66340 h 2568243"/>
              <a:gd name="connsiteX0" fmla="*/ 0 w 1469408"/>
              <a:gd name="connsiteY0" fmla="*/ 53284 h 2568243"/>
              <a:gd name="connsiteX1" fmla="*/ 1469408 w 1469408"/>
              <a:gd name="connsiteY1" fmla="*/ 0 h 2568243"/>
              <a:gd name="connsiteX2" fmla="*/ 1465864 w 1469408"/>
              <a:gd name="connsiteY2" fmla="*/ 2568243 h 2568243"/>
              <a:gd name="connsiteX3" fmla="*/ 23419 w 1469408"/>
              <a:gd name="connsiteY3" fmla="*/ 2446720 h 2568243"/>
              <a:gd name="connsiteX4" fmla="*/ 0 w 1469408"/>
              <a:gd name="connsiteY4" fmla="*/ 53284 h 2568243"/>
              <a:gd name="connsiteX0" fmla="*/ 0 w 1476877"/>
              <a:gd name="connsiteY0" fmla="*/ 51000 h 2568243"/>
              <a:gd name="connsiteX1" fmla="*/ 1476877 w 1476877"/>
              <a:gd name="connsiteY1" fmla="*/ 0 h 2568243"/>
              <a:gd name="connsiteX2" fmla="*/ 1473333 w 1476877"/>
              <a:gd name="connsiteY2" fmla="*/ 2568243 h 2568243"/>
              <a:gd name="connsiteX3" fmla="*/ 30888 w 1476877"/>
              <a:gd name="connsiteY3" fmla="*/ 2446720 h 2568243"/>
              <a:gd name="connsiteX4" fmla="*/ 0 w 1476877"/>
              <a:gd name="connsiteY4" fmla="*/ 51000 h 2568243"/>
              <a:gd name="connsiteX0" fmla="*/ 0 w 1469408"/>
              <a:gd name="connsiteY0" fmla="*/ 53284 h 2568243"/>
              <a:gd name="connsiteX1" fmla="*/ 1469408 w 1469408"/>
              <a:gd name="connsiteY1" fmla="*/ 0 h 2568243"/>
              <a:gd name="connsiteX2" fmla="*/ 1465864 w 1469408"/>
              <a:gd name="connsiteY2" fmla="*/ 2568243 h 2568243"/>
              <a:gd name="connsiteX3" fmla="*/ 23419 w 1469408"/>
              <a:gd name="connsiteY3" fmla="*/ 2446720 h 2568243"/>
              <a:gd name="connsiteX4" fmla="*/ 0 w 1469408"/>
              <a:gd name="connsiteY4" fmla="*/ 53284 h 256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08" h="2568243">
                <a:moveTo>
                  <a:pt x="0" y="53284"/>
                </a:moveTo>
                <a:lnTo>
                  <a:pt x="1469408" y="0"/>
                </a:lnTo>
                <a:cubicBezTo>
                  <a:pt x="1464206" y="858954"/>
                  <a:pt x="1471066" y="1709289"/>
                  <a:pt x="1465864" y="2568243"/>
                </a:cubicBezTo>
                <a:lnTo>
                  <a:pt x="23419" y="2446720"/>
                </a:lnTo>
                <a:lnTo>
                  <a:pt x="0" y="53284"/>
                </a:lnTo>
                <a:close/>
              </a:path>
            </a:pathLst>
          </a:custGeom>
          <a:solidFill>
            <a:schemeClr val="bg2">
              <a:alpha val="32000"/>
            </a:schemeClr>
          </a:solidFill>
          <a:ln>
            <a:noFill/>
          </a:ln>
          <a:effectLst>
            <a:innerShdw blurRad="241300" dist="63500" dir="13500000">
              <a:prstClr val="black">
                <a:alpha val="43000"/>
              </a:prstClr>
            </a:innerShdw>
          </a:effectLst>
          <a:scene3d>
            <a:camera prst="perspectiveContrastingLeftFacing" fov="1200000">
              <a:rot lat="20757778" lon="2938460" rev="2076767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a:solidFill>
                  <a:schemeClr val="tx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9" name="Text Placeholder 53">
            <a:extLst>
              <a:ext uri="{FF2B5EF4-FFF2-40B4-BE49-F238E27FC236}">
                <a16:creationId xmlns:a16="http://schemas.microsoft.com/office/drawing/2014/main" id="{359C8440-468C-2C44-56DC-53593088AA6A}"/>
              </a:ext>
            </a:extLst>
          </p:cNvPr>
          <p:cNvSpPr>
            <a:spLocks noGrp="1"/>
          </p:cNvSpPr>
          <p:nvPr>
            <p:ph idx="1" hasCustomPrompt="1"/>
          </p:nvPr>
        </p:nvSpPr>
        <p:spPr>
          <a:xfrm>
            <a:off x="264160" y="990259"/>
            <a:ext cx="5144684" cy="332183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7B7F5711-8277-8163-A888-3EDA83FAD5C5}"/>
              </a:ext>
            </a:extLst>
          </p:cNvPr>
          <p:cNvSpPr>
            <a:spLocks noGrp="1"/>
          </p:cNvSpPr>
          <p:nvPr>
            <p:ph type="title" hasCustomPrompt="1"/>
          </p:nvPr>
        </p:nvSpPr>
        <p:spPr>
          <a:xfrm>
            <a:off x="191521" y="53113"/>
            <a:ext cx="6697574"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389124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Right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GB"/>
              <a:t>Click icon to add picture</a:t>
            </a:r>
            <a:endParaRPr lang="en-US"/>
          </a:p>
        </p:txBody>
      </p:sp>
    </p:spTree>
    <p:extLst>
      <p:ext uri="{BB962C8B-B14F-4D97-AF65-F5344CB8AC3E}">
        <p14:creationId xmlns:p14="http://schemas.microsoft.com/office/powerpoint/2010/main" val="107173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B7915-D724-E499-7506-1EFE153DD6FD}"/>
              </a:ext>
            </a:extLst>
          </p:cNvPr>
          <p:cNvSpPr/>
          <p:nvPr userDrawn="1"/>
        </p:nvSpPr>
        <p:spPr>
          <a:xfrm>
            <a:off x="0" y="-2287"/>
            <a:ext cx="9144000" cy="515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Graphic 7">
            <a:extLst>
              <a:ext uri="{FF2B5EF4-FFF2-40B4-BE49-F238E27FC236}">
                <a16:creationId xmlns:a16="http://schemas.microsoft.com/office/drawing/2014/main" id="{9CB0DC40-F5F3-7295-81B5-D667EB5EF6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403354" cy="700340"/>
          </a:xfrm>
          <a:prstGeom prst="rect">
            <a:avLst/>
          </a:prstGeom>
        </p:spPr>
      </p:pic>
      <p:sp>
        <p:nvSpPr>
          <p:cNvPr id="10" name="TextBox 9">
            <a:extLst>
              <a:ext uri="{FF2B5EF4-FFF2-40B4-BE49-F238E27FC236}">
                <a16:creationId xmlns:a16="http://schemas.microsoft.com/office/drawing/2014/main" id="{C98388E0-F985-02F6-2CBF-43DC0EECBE9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4" name="dots pattern">
            <a:extLst>
              <a:ext uri="{FF2B5EF4-FFF2-40B4-BE49-F238E27FC236}">
                <a16:creationId xmlns:a16="http://schemas.microsoft.com/office/drawing/2014/main" id="{D36EC7F4-D2D4-E31D-F825-A62091D00B2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6047" r="58075"/>
          <a:stretch/>
        </p:blipFill>
        <p:spPr>
          <a:xfrm>
            <a:off x="5444261" y="0"/>
            <a:ext cx="3699739" cy="4663749"/>
          </a:xfrm>
          <a:prstGeom prst="rect">
            <a:avLst/>
          </a:prstGeom>
        </p:spPr>
      </p:pic>
      <p:sp>
        <p:nvSpPr>
          <p:cNvPr id="24" name="Picture Placeholder 29">
            <a:extLst>
              <a:ext uri="{FF2B5EF4-FFF2-40B4-BE49-F238E27FC236}">
                <a16:creationId xmlns:a16="http://schemas.microsoft.com/office/drawing/2014/main" id="{AA6FECF6-FBC1-450E-F31F-997D1652A96B}"/>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sp>
        <p:nvSpPr>
          <p:cNvPr id="12" name="TextBox 11">
            <a:extLst>
              <a:ext uri="{FF2B5EF4-FFF2-40B4-BE49-F238E27FC236}">
                <a16:creationId xmlns:a16="http://schemas.microsoft.com/office/drawing/2014/main" id="{E299AD3C-03AE-FFF1-4364-A476C5A07A3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7" name="Subtitle 2">
            <a:extLst>
              <a:ext uri="{FF2B5EF4-FFF2-40B4-BE49-F238E27FC236}">
                <a16:creationId xmlns:a16="http://schemas.microsoft.com/office/drawing/2014/main" id="{3596B3DD-883B-F6A4-592E-A183E64A41B7}"/>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9" name="Title 1">
            <a:extLst>
              <a:ext uri="{FF2B5EF4-FFF2-40B4-BE49-F238E27FC236}">
                <a16:creationId xmlns:a16="http://schemas.microsoft.com/office/drawing/2014/main" id="{29FDB1CC-CDD1-45E2-2D41-A9BED3DF2586}"/>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tx1"/>
                </a:solidFill>
                <a:latin typeface="Neue Haas Grotesk Text Pro" panose="020B0504020202020204" pitchFamily="34" charset="77"/>
              </a:defRPr>
            </a:lvl1pPr>
          </a:lstStyle>
          <a:p>
            <a:r>
              <a:rPr lang="en-US" dirty="0"/>
              <a:t>Presentation Title or Divider Slide</a:t>
            </a:r>
          </a:p>
        </p:txBody>
      </p:sp>
      <p:sp>
        <p:nvSpPr>
          <p:cNvPr id="15" name="Text Placeholder 6">
            <a:extLst>
              <a:ext uri="{FF2B5EF4-FFF2-40B4-BE49-F238E27FC236}">
                <a16:creationId xmlns:a16="http://schemas.microsoft.com/office/drawing/2014/main" id="{9A190A3A-4699-E88F-531F-FDB457488B9F}"/>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7" name="Text Placeholder 8">
            <a:extLst>
              <a:ext uri="{FF2B5EF4-FFF2-40B4-BE49-F238E27FC236}">
                <a16:creationId xmlns:a16="http://schemas.microsoft.com/office/drawing/2014/main" id="{0522A203-8423-7D21-DA99-65D3EEB9EDA9}"/>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3219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Right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73CF0-0E71-87A9-300F-0479E22299FD}"/>
              </a:ext>
            </a:extLst>
          </p:cNvPr>
          <p:cNvSpPr>
            <a:spLocks/>
          </p:cNvSpPr>
          <p:nvPr userDrawn="1"/>
        </p:nvSpPr>
        <p:spPr>
          <a:xfrm>
            <a:off x="0" y="0"/>
            <a:ext cx="4572000" cy="4817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GB"/>
              <a:t>Click icon to add picture</a:t>
            </a:r>
            <a:endParaRPr lang="en-US"/>
          </a:p>
        </p:txBody>
      </p:sp>
    </p:spTree>
    <p:extLst>
      <p:ext uri="{BB962C8B-B14F-4D97-AF65-F5344CB8AC3E}">
        <p14:creationId xmlns:p14="http://schemas.microsoft.com/office/powerpoint/2010/main" val="33516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Right Grey">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3266"/>
            <a:ext cx="9153144" cy="480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07527"/>
          </a:xfrm>
        </p:spPr>
        <p:txBody>
          <a:bodyPr/>
          <a:lstStyle/>
          <a:p>
            <a:r>
              <a:rPr lang="en-GB"/>
              <a:t>Click icon to add picture</a:t>
            </a:r>
            <a:endParaRPr lang="en-US"/>
          </a:p>
        </p:txBody>
      </p:sp>
    </p:spTree>
    <p:extLst>
      <p:ext uri="{BB962C8B-B14F-4D97-AF65-F5344CB8AC3E}">
        <p14:creationId xmlns:p14="http://schemas.microsoft.com/office/powerpoint/2010/main" val="16901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Full Screen White">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1"/>
          </a:solidFill>
        </p:spPr>
        <p:txBody>
          <a:bodyPr/>
          <a:lstStyle/>
          <a:p>
            <a:r>
              <a:rPr lang="en-GB"/>
              <a:t>Click icon to add picture</a:t>
            </a:r>
            <a:endParaRPr lang="en-US"/>
          </a:p>
        </p:txBody>
      </p:sp>
    </p:spTree>
    <p:extLst>
      <p:ext uri="{BB962C8B-B14F-4D97-AF65-F5344CB8AC3E}">
        <p14:creationId xmlns:p14="http://schemas.microsoft.com/office/powerpoint/2010/main" val="210847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Full Screen Black">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tx1"/>
          </a:solidFill>
        </p:spPr>
        <p:txBody>
          <a:bodyPr/>
          <a:lstStyle/>
          <a:p>
            <a:r>
              <a:rPr lang="en-GB" dirty="0"/>
              <a:t>Click icon to add picture</a:t>
            </a:r>
            <a:endParaRPr lang="en-US" dirty="0"/>
          </a:p>
        </p:txBody>
      </p:sp>
    </p:spTree>
    <p:extLst>
      <p:ext uri="{BB962C8B-B14F-4D97-AF65-F5344CB8AC3E}">
        <p14:creationId xmlns:p14="http://schemas.microsoft.com/office/powerpoint/2010/main" val="221108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Gray Gradient with Pic">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2"/>
          </a:solidFill>
        </p:spPr>
        <p:txBody>
          <a:bodyPr/>
          <a:lstStyle/>
          <a:p>
            <a:r>
              <a:rPr lang="en-GB" dirty="0"/>
              <a:t>Click icon to add picture</a:t>
            </a:r>
            <a:endParaRPr lang="en-US" dirty="0"/>
          </a:p>
        </p:txBody>
      </p:sp>
      <p:sp>
        <p:nvSpPr>
          <p:cNvPr id="2" name="Rectangle 1">
            <a:extLst>
              <a:ext uri="{FF2B5EF4-FFF2-40B4-BE49-F238E27FC236}">
                <a16:creationId xmlns:a16="http://schemas.microsoft.com/office/drawing/2014/main" id="{20E7CF27-22E0-9F18-54D7-A533F42CD644}"/>
              </a:ext>
            </a:extLst>
          </p:cNvPr>
          <p:cNvSpPr/>
          <p:nvPr userDrawn="1"/>
        </p:nvSpPr>
        <p:spPr>
          <a:xfrm rot="10800000">
            <a:off x="-2" y="4817638"/>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C3B7BA9D-41C6-ADC4-063D-68B48D1D5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4" name="TextBox 3">
            <a:extLst>
              <a:ext uri="{FF2B5EF4-FFF2-40B4-BE49-F238E27FC236}">
                <a16:creationId xmlns:a16="http://schemas.microsoft.com/office/drawing/2014/main" id="{7F0A73E8-1FB8-DFAC-F5C0-D85FD78B97D7}"/>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6" name="TextBox 5">
            <a:extLst>
              <a:ext uri="{FF2B5EF4-FFF2-40B4-BE49-F238E27FC236}">
                <a16:creationId xmlns:a16="http://schemas.microsoft.com/office/drawing/2014/main" id="{76087BEC-C1FB-BCD7-1EF8-DE869EF0364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0343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Reliability">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74182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Screen Intellig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5BE2C-CF1C-51AD-AFA8-01800BADC0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321254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creen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F7BB9-5068-348F-3F9B-EA37F2AEB031}"/>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939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Full Screen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9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5D4A2-7E88-6960-2E63-0FFC8E0B35E6}"/>
              </a:ext>
            </a:extLst>
          </p:cNvPr>
          <p:cNvSpPr/>
          <p:nvPr userDrawn="1"/>
        </p:nvSpPr>
        <p:spPr>
          <a:xfrm>
            <a:off x="0" y="0"/>
            <a:ext cx="9144000" cy="4817327"/>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98563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ack Picture">
    <p:spTree>
      <p:nvGrpSpPr>
        <p:cNvPr id="1" name=""/>
        <p:cNvGrpSpPr/>
        <p:nvPr/>
      </p:nvGrpSpPr>
      <p:grpSpPr>
        <a:xfrm>
          <a:off x="0" y="0"/>
          <a:ext cx="0" cy="0"/>
          <a:chOff x="0" y="0"/>
          <a:chExt cx="0" cy="0"/>
        </a:xfrm>
      </p:grpSpPr>
      <p:sp>
        <p:nvSpPr>
          <p:cNvPr id="2" name="background fill">
            <a:extLst>
              <a:ext uri="{FF2B5EF4-FFF2-40B4-BE49-F238E27FC236}">
                <a16:creationId xmlns:a16="http://schemas.microsoft.com/office/drawing/2014/main" id="{C174A10D-16C5-66FA-6ADA-C222D76E2A53}"/>
              </a:ext>
            </a:extLst>
          </p:cNvPr>
          <p:cNvSpPr/>
          <p:nvPr userDrawn="1"/>
        </p:nvSpPr>
        <p:spPr>
          <a:xfrm>
            <a:off x="-9144" y="-2"/>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6" name="Polygon3">
            <a:extLst>
              <a:ext uri="{FF2B5EF4-FFF2-40B4-BE49-F238E27FC236}">
                <a16:creationId xmlns:a16="http://schemas.microsoft.com/office/drawing/2014/main" id="{2A229CC0-13C5-DC2B-405C-B39B388685D3}"/>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286" b="14221"/>
          <a:stretch/>
        </p:blipFill>
        <p:spPr>
          <a:xfrm>
            <a:off x="0" y="-1"/>
            <a:ext cx="5019654" cy="5143501"/>
          </a:xfrm>
          <a:prstGeom prst="rect">
            <a:avLst/>
          </a:prstGeom>
        </p:spPr>
      </p:pic>
      <p:pic>
        <p:nvPicPr>
          <p:cNvPr id="7" name="HV logo">
            <a:extLst>
              <a:ext uri="{FF2B5EF4-FFF2-40B4-BE49-F238E27FC236}">
                <a16:creationId xmlns:a16="http://schemas.microsoft.com/office/drawing/2014/main" id="{42DCFABA-461D-3569-A2D7-8E9C4E301D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12" name="TextBox 11">
            <a:extLst>
              <a:ext uri="{FF2B5EF4-FFF2-40B4-BE49-F238E27FC236}">
                <a16:creationId xmlns:a16="http://schemas.microsoft.com/office/drawing/2014/main" id="{A709173D-A248-69C0-31AD-585E663D53B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8" name="TextBox 17">
            <a:extLst>
              <a:ext uri="{FF2B5EF4-FFF2-40B4-BE49-F238E27FC236}">
                <a16:creationId xmlns:a16="http://schemas.microsoft.com/office/drawing/2014/main" id="{3E5E6014-1ECA-240C-FB6F-F62B8918F74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9" name="TextBox 18">
            <a:extLst>
              <a:ext uri="{FF2B5EF4-FFF2-40B4-BE49-F238E27FC236}">
                <a16:creationId xmlns:a16="http://schemas.microsoft.com/office/drawing/2014/main" id="{67DABFBE-01D5-FCCA-5091-828BEF980855}"/>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3" name="dots pattern">
            <a:extLst>
              <a:ext uri="{FF2B5EF4-FFF2-40B4-BE49-F238E27FC236}">
                <a16:creationId xmlns:a16="http://schemas.microsoft.com/office/drawing/2014/main" id="{179368C7-7BFB-366B-83F8-7EF5C898B7BE}"/>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6047" r="58075"/>
          <a:stretch/>
        </p:blipFill>
        <p:spPr>
          <a:xfrm>
            <a:off x="5444261" y="-1"/>
            <a:ext cx="3699739" cy="4663749"/>
          </a:xfrm>
          <a:prstGeom prst="rect">
            <a:avLst/>
          </a:prstGeom>
        </p:spPr>
      </p:pic>
      <p:sp>
        <p:nvSpPr>
          <p:cNvPr id="20" name="Picture Placeholder 29">
            <a:extLst>
              <a:ext uri="{FF2B5EF4-FFF2-40B4-BE49-F238E27FC236}">
                <a16:creationId xmlns:a16="http://schemas.microsoft.com/office/drawing/2014/main" id="{CF4EFF06-88A0-4D55-E6DA-28CFC79DC7FC}"/>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sp>
        <p:nvSpPr>
          <p:cNvPr id="4" name="Subtitle 2">
            <a:extLst>
              <a:ext uri="{FF2B5EF4-FFF2-40B4-BE49-F238E27FC236}">
                <a16:creationId xmlns:a16="http://schemas.microsoft.com/office/drawing/2014/main" id="{F3F12207-C27F-D6E7-EBAE-3380CA9FF0D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8" name="Title 1">
            <a:extLst>
              <a:ext uri="{FF2B5EF4-FFF2-40B4-BE49-F238E27FC236}">
                <a16:creationId xmlns:a16="http://schemas.microsoft.com/office/drawing/2014/main" id="{902BCCD4-9631-8BC9-3234-4B723B188819}"/>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9" name="Text Placeholder 6">
            <a:extLst>
              <a:ext uri="{FF2B5EF4-FFF2-40B4-BE49-F238E27FC236}">
                <a16:creationId xmlns:a16="http://schemas.microsoft.com/office/drawing/2014/main" id="{280A7C62-2CFC-F19D-1291-3555E0DF42C3}"/>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0" name="Text Placeholder 8">
            <a:extLst>
              <a:ext uri="{FF2B5EF4-FFF2-40B4-BE49-F238E27FC236}">
                <a16:creationId xmlns:a16="http://schemas.microsoft.com/office/drawing/2014/main" id="{889245B7-401A-226A-782E-DF5823536F46}"/>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3657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B2A41-381F-5C41-A18D-1F69F6FD72D9}"/>
              </a:ext>
            </a:extLst>
          </p:cNvPr>
          <p:cNvSpPr/>
          <p:nvPr userDrawn="1"/>
        </p:nvSpPr>
        <p:spPr>
          <a:xfrm>
            <a:off x="0" y="0"/>
            <a:ext cx="915314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10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Rectangle 4">
            <a:extLst>
              <a:ext uri="{FF2B5EF4-FFF2-40B4-BE49-F238E27FC236}">
                <a16:creationId xmlns:a16="http://schemas.microsoft.com/office/drawing/2014/main" id="{6A73A68C-1979-975D-A522-94E34E2ED280}"/>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a:extLst>
              <a:ext uri="{FF2B5EF4-FFF2-40B4-BE49-F238E27FC236}">
                <a16:creationId xmlns:a16="http://schemas.microsoft.com/office/drawing/2014/main" id="{6E0216F4-141E-D29A-C580-94A36305CF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10" name="TextBox 9">
            <a:extLst>
              <a:ext uri="{FF2B5EF4-FFF2-40B4-BE49-F238E27FC236}">
                <a16:creationId xmlns:a16="http://schemas.microsoft.com/office/drawing/2014/main" id="{237A8E31-5211-5F5D-A8EE-87E953C1A6A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11" name="TextBox 10">
            <a:extLst>
              <a:ext uri="{FF2B5EF4-FFF2-40B4-BE49-F238E27FC236}">
                <a16:creationId xmlns:a16="http://schemas.microsoft.com/office/drawing/2014/main" id="{A5910400-A308-7870-2ECB-D17B070DE3D0}"/>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57600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Full Screen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2680AB-8B78-AEB2-14EE-F65428E94298}"/>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149EF56C-6E7C-211C-7380-DA1031B692B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FEAD9C1A-1AC1-E6EC-679A-D638B9AF475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9901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31745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y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1096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16767"/>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bg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34162" y="16767"/>
            <a:ext cx="2326602" cy="1093539"/>
          </a:xfrm>
          <a:prstGeom prst="rect">
            <a:avLst/>
          </a:prstGeom>
        </p:spPr>
      </p:pic>
      <p:pic>
        <p:nvPicPr>
          <p:cNvPr id="12" name="HV logo">
            <a:extLst>
              <a:ext uri="{FF2B5EF4-FFF2-40B4-BE49-F238E27FC236}">
                <a16:creationId xmlns:a16="http://schemas.microsoft.com/office/drawing/2014/main" id="{69607223-C007-F274-A677-737426910E7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53998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4014"/>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tx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3381" y="2913"/>
            <a:ext cx="2326602" cy="1093539"/>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pic>
        <p:nvPicPr>
          <p:cNvPr id="6" name="Graphic 5">
            <a:extLst>
              <a:ext uri="{FF2B5EF4-FFF2-40B4-BE49-F238E27FC236}">
                <a16:creationId xmlns:a16="http://schemas.microsoft.com/office/drawing/2014/main" id="{D492E235-7DE6-A74F-52B8-A56208ED1B6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8638" y="1"/>
            <a:ext cx="1403354" cy="700340"/>
          </a:xfrm>
          <a:prstGeom prst="rect">
            <a:avLst/>
          </a:prstGeom>
        </p:spPr>
      </p:pic>
    </p:spTree>
    <p:extLst>
      <p:ext uri="{BB962C8B-B14F-4D97-AF65-F5344CB8AC3E}">
        <p14:creationId xmlns:p14="http://schemas.microsoft.com/office/powerpoint/2010/main" val="155611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olo el título">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7" name="Graphic 6">
            <a:extLst>
              <a:ext uri="{FF2B5EF4-FFF2-40B4-BE49-F238E27FC236}">
                <a16:creationId xmlns:a16="http://schemas.microsoft.com/office/drawing/2014/main" id="{C55F3592-D62F-6B3C-5CC9-F7A3EAE5A5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5533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grpSp>
        <p:nvGrpSpPr>
          <p:cNvPr id="4" name="Group 3">
            <a:extLst>
              <a:ext uri="{FF2B5EF4-FFF2-40B4-BE49-F238E27FC236}">
                <a16:creationId xmlns:a16="http://schemas.microsoft.com/office/drawing/2014/main" id="{4FF32021-29D2-9C47-8045-974010C91D87}"/>
              </a:ext>
            </a:extLst>
          </p:cNvPr>
          <p:cNvGrpSpPr/>
          <p:nvPr userDrawn="1"/>
        </p:nvGrpSpPr>
        <p:grpSpPr>
          <a:xfrm>
            <a:off x="3220799" y="2167157"/>
            <a:ext cx="2702403" cy="772379"/>
            <a:chOff x="2751138" y="3262313"/>
            <a:chExt cx="4665662" cy="1333500"/>
          </a:xfrm>
          <a:solidFill>
            <a:schemeClr val="tx2"/>
          </a:solidFill>
        </p:grpSpPr>
        <p:sp>
          <p:nvSpPr>
            <p:cNvPr id="7" name="Freeform 1">
              <a:extLst>
                <a:ext uri="{FF2B5EF4-FFF2-40B4-BE49-F238E27FC236}">
                  <a16:creationId xmlns:a16="http://schemas.microsoft.com/office/drawing/2014/main" id="{83CE6286-25E3-5C4E-A402-875F996A19AF}"/>
                </a:ext>
              </a:extLst>
            </p:cNvPr>
            <p:cNvSpPr>
              <a:spLocks noChangeArrowheads="1"/>
            </p:cNvSpPr>
            <p:nvPr/>
          </p:nvSpPr>
          <p:spPr bwMode="auto">
            <a:xfrm>
              <a:off x="618013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4"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8" name="Freeform 2">
              <a:extLst>
                <a:ext uri="{FF2B5EF4-FFF2-40B4-BE49-F238E27FC236}">
                  <a16:creationId xmlns:a16="http://schemas.microsoft.com/office/drawing/2014/main" id="{2EC2A32F-DAB4-A34C-BECE-3159FE0ED229}"/>
                </a:ext>
              </a:extLst>
            </p:cNvPr>
            <p:cNvSpPr>
              <a:spLocks noChangeArrowheads="1"/>
            </p:cNvSpPr>
            <p:nvPr/>
          </p:nvSpPr>
          <p:spPr bwMode="auto">
            <a:xfrm>
              <a:off x="4083050" y="3275013"/>
              <a:ext cx="677863" cy="631825"/>
            </a:xfrm>
            <a:custGeom>
              <a:avLst/>
              <a:gdLst>
                <a:gd name="T0" fmla="*/ 1883 w 1884"/>
                <a:gd name="T1" fmla="*/ 0 h 1755"/>
                <a:gd name="T2" fmla="*/ 1883 w 1884"/>
                <a:gd name="T3" fmla="*/ 298 h 1755"/>
                <a:gd name="T4" fmla="*/ 1174 w 1884"/>
                <a:gd name="T5" fmla="*/ 298 h 1755"/>
                <a:gd name="T6" fmla="*/ 1174 w 1884"/>
                <a:gd name="T7" fmla="*/ 1754 h 1755"/>
                <a:gd name="T8" fmla="*/ 709 w 1884"/>
                <a:gd name="T9" fmla="*/ 1754 h 1755"/>
                <a:gd name="T10" fmla="*/ 709 w 1884"/>
                <a:gd name="T11" fmla="*/ 298 h 1755"/>
                <a:gd name="T12" fmla="*/ 0 w 1884"/>
                <a:gd name="T13" fmla="*/ 298 h 1755"/>
                <a:gd name="T14" fmla="*/ 0 w 1884"/>
                <a:gd name="T15" fmla="*/ 0 h 1755"/>
                <a:gd name="T16" fmla="*/ 1883 w 1884"/>
                <a:gd name="T17"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4" h="1755">
                  <a:moveTo>
                    <a:pt x="1883" y="0"/>
                  </a:moveTo>
                  <a:cubicBezTo>
                    <a:pt x="1883" y="4"/>
                    <a:pt x="1883" y="298"/>
                    <a:pt x="1883" y="298"/>
                  </a:cubicBezTo>
                  <a:lnTo>
                    <a:pt x="1174" y="298"/>
                  </a:lnTo>
                  <a:lnTo>
                    <a:pt x="1174" y="1754"/>
                  </a:lnTo>
                  <a:lnTo>
                    <a:pt x="709" y="1754"/>
                  </a:lnTo>
                  <a:lnTo>
                    <a:pt x="709" y="298"/>
                  </a:lnTo>
                  <a:lnTo>
                    <a:pt x="0" y="298"/>
                  </a:lnTo>
                  <a:lnTo>
                    <a:pt x="0" y="0"/>
                  </a:lnTo>
                  <a:lnTo>
                    <a:pt x="188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9" name="Freeform 3">
              <a:extLst>
                <a:ext uri="{FF2B5EF4-FFF2-40B4-BE49-F238E27FC236}">
                  <a16:creationId xmlns:a16="http://schemas.microsoft.com/office/drawing/2014/main" id="{CFABE890-91A1-A04E-9227-E7CB6243BC7F}"/>
                </a:ext>
              </a:extLst>
            </p:cNvPr>
            <p:cNvSpPr>
              <a:spLocks noChangeArrowheads="1"/>
            </p:cNvSpPr>
            <p:nvPr/>
          </p:nvSpPr>
          <p:spPr bwMode="auto">
            <a:xfrm>
              <a:off x="4614863" y="3275013"/>
              <a:ext cx="796925" cy="631825"/>
            </a:xfrm>
            <a:custGeom>
              <a:avLst/>
              <a:gdLst>
                <a:gd name="T0" fmla="*/ 2214 w 2215"/>
                <a:gd name="T1" fmla="*/ 1754 h 1755"/>
                <a:gd name="T2" fmla="*/ 1695 w 2215"/>
                <a:gd name="T3" fmla="*/ 1754 h 1755"/>
                <a:gd name="T4" fmla="*/ 1542 w 2215"/>
                <a:gd name="T5" fmla="*/ 1377 h 1755"/>
                <a:gd name="T6" fmla="*/ 672 w 2215"/>
                <a:gd name="T7" fmla="*/ 1377 h 1755"/>
                <a:gd name="T8" fmla="*/ 518 w 2215"/>
                <a:gd name="T9" fmla="*/ 1754 h 1755"/>
                <a:gd name="T10" fmla="*/ 0 w 2215"/>
                <a:gd name="T11" fmla="*/ 1754 h 1755"/>
                <a:gd name="T12" fmla="*/ 825 w 2215"/>
                <a:gd name="T13" fmla="*/ 0 h 1755"/>
                <a:gd name="T14" fmla="*/ 1392 w 2215"/>
                <a:gd name="T15" fmla="*/ 0 h 1755"/>
                <a:gd name="T16" fmla="*/ 2214 w 2215"/>
                <a:gd name="T17" fmla="*/ 1754 h 1755"/>
                <a:gd name="T18" fmla="*/ 788 w 2215"/>
                <a:gd name="T19" fmla="*/ 1095 h 1755"/>
                <a:gd name="T20" fmla="*/ 1434 w 2215"/>
                <a:gd name="T21" fmla="*/ 1095 h 1755"/>
                <a:gd name="T22" fmla="*/ 1107 w 2215"/>
                <a:gd name="T23" fmla="*/ 298 h 1755"/>
                <a:gd name="T24" fmla="*/ 788 w 2215"/>
                <a:gd name="T25" fmla="*/ 1095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5" h="1755">
                  <a:moveTo>
                    <a:pt x="2214" y="1754"/>
                  </a:moveTo>
                  <a:cubicBezTo>
                    <a:pt x="2214" y="1754"/>
                    <a:pt x="1691" y="1754"/>
                    <a:pt x="1695" y="1754"/>
                  </a:cubicBezTo>
                  <a:lnTo>
                    <a:pt x="1542" y="1377"/>
                  </a:lnTo>
                  <a:lnTo>
                    <a:pt x="672" y="1377"/>
                  </a:lnTo>
                  <a:cubicBezTo>
                    <a:pt x="672" y="1377"/>
                    <a:pt x="522" y="1754"/>
                    <a:pt x="518" y="1754"/>
                  </a:cubicBezTo>
                  <a:lnTo>
                    <a:pt x="0" y="1754"/>
                  </a:lnTo>
                  <a:lnTo>
                    <a:pt x="825" y="0"/>
                  </a:lnTo>
                  <a:lnTo>
                    <a:pt x="1392" y="0"/>
                  </a:lnTo>
                  <a:lnTo>
                    <a:pt x="2214" y="1754"/>
                  </a:lnTo>
                  <a:close/>
                  <a:moveTo>
                    <a:pt x="788" y="1095"/>
                  </a:moveTo>
                  <a:lnTo>
                    <a:pt x="1434" y="1095"/>
                  </a:lnTo>
                  <a:lnTo>
                    <a:pt x="1107" y="298"/>
                  </a:lnTo>
                  <a:lnTo>
                    <a:pt x="788" y="109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0" name="Freeform 4">
              <a:extLst>
                <a:ext uri="{FF2B5EF4-FFF2-40B4-BE49-F238E27FC236}">
                  <a16:creationId xmlns:a16="http://schemas.microsoft.com/office/drawing/2014/main" id="{8E064252-4A22-6A4E-8BBD-75A62A08BA78}"/>
                </a:ext>
              </a:extLst>
            </p:cNvPr>
            <p:cNvSpPr>
              <a:spLocks noChangeArrowheads="1"/>
            </p:cNvSpPr>
            <p:nvPr/>
          </p:nvSpPr>
          <p:spPr bwMode="auto">
            <a:xfrm>
              <a:off x="6985000" y="3275013"/>
              <a:ext cx="166688" cy="631825"/>
            </a:xfrm>
            <a:custGeom>
              <a:avLst/>
              <a:gdLst>
                <a:gd name="T0" fmla="*/ 232 w 465"/>
                <a:gd name="T1" fmla="*/ 1754 h 1755"/>
                <a:gd name="T2" fmla="*/ 0 w 465"/>
                <a:gd name="T3" fmla="*/ 1754 h 1755"/>
                <a:gd name="T4" fmla="*/ 0 w 465"/>
                <a:gd name="T5" fmla="*/ 0 h 1755"/>
                <a:gd name="T6" fmla="*/ 464 w 465"/>
                <a:gd name="T7" fmla="*/ 0 h 1755"/>
                <a:gd name="T8" fmla="*/ 464 w 465"/>
                <a:gd name="T9" fmla="*/ 1754 h 1755"/>
                <a:gd name="T10" fmla="*/ 232 w 465"/>
                <a:gd name="T11" fmla="*/ 1754 h 1755"/>
              </a:gdLst>
              <a:ahLst/>
              <a:cxnLst>
                <a:cxn ang="0">
                  <a:pos x="T0" y="T1"/>
                </a:cxn>
                <a:cxn ang="0">
                  <a:pos x="T2" y="T3"/>
                </a:cxn>
                <a:cxn ang="0">
                  <a:pos x="T4" y="T5"/>
                </a:cxn>
                <a:cxn ang="0">
                  <a:pos x="T6" y="T7"/>
                </a:cxn>
                <a:cxn ang="0">
                  <a:pos x="T8" y="T9"/>
                </a:cxn>
                <a:cxn ang="0">
                  <a:pos x="T10" y="T11"/>
                </a:cxn>
              </a:cxnLst>
              <a:rect l="0" t="0" r="r" b="b"/>
              <a:pathLst>
                <a:path w="465" h="1755">
                  <a:moveTo>
                    <a:pt x="232" y="1754"/>
                  </a:moveTo>
                  <a:lnTo>
                    <a:pt x="0" y="1754"/>
                  </a:lnTo>
                  <a:lnTo>
                    <a:pt x="0" y="0"/>
                  </a:lnTo>
                  <a:lnTo>
                    <a:pt x="464" y="0"/>
                  </a:lnTo>
                  <a:lnTo>
                    <a:pt x="464" y="1754"/>
                  </a:lnTo>
                  <a:lnTo>
                    <a:pt x="232"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1" name="Freeform 5">
              <a:extLst>
                <a:ext uri="{FF2B5EF4-FFF2-40B4-BE49-F238E27FC236}">
                  <a16:creationId xmlns:a16="http://schemas.microsoft.com/office/drawing/2014/main" id="{7108F8D7-9972-EC43-941C-8F985F4440C8}"/>
                </a:ext>
              </a:extLst>
            </p:cNvPr>
            <p:cNvSpPr>
              <a:spLocks noChangeArrowheads="1"/>
            </p:cNvSpPr>
            <p:nvPr/>
          </p:nvSpPr>
          <p:spPr bwMode="auto">
            <a:xfrm>
              <a:off x="304958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5"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2" name="Freeform 6">
              <a:extLst>
                <a:ext uri="{FF2B5EF4-FFF2-40B4-BE49-F238E27FC236}">
                  <a16:creationId xmlns:a16="http://schemas.microsoft.com/office/drawing/2014/main" id="{10D7BD6F-B44E-EF4C-83B8-E49C990AC56B}"/>
                </a:ext>
              </a:extLst>
            </p:cNvPr>
            <p:cNvSpPr>
              <a:spLocks noChangeArrowheads="1"/>
            </p:cNvSpPr>
            <p:nvPr/>
          </p:nvSpPr>
          <p:spPr bwMode="auto">
            <a:xfrm>
              <a:off x="3854450" y="3275013"/>
              <a:ext cx="168275" cy="631825"/>
            </a:xfrm>
            <a:custGeom>
              <a:avLst/>
              <a:gdLst>
                <a:gd name="T0" fmla="*/ 233 w 466"/>
                <a:gd name="T1" fmla="*/ 1754 h 1755"/>
                <a:gd name="T2" fmla="*/ 0 w 466"/>
                <a:gd name="T3" fmla="*/ 1754 h 1755"/>
                <a:gd name="T4" fmla="*/ 0 w 466"/>
                <a:gd name="T5" fmla="*/ 0 h 1755"/>
                <a:gd name="T6" fmla="*/ 465 w 466"/>
                <a:gd name="T7" fmla="*/ 0 h 1755"/>
                <a:gd name="T8" fmla="*/ 465 w 466"/>
                <a:gd name="T9" fmla="*/ 1754 h 1755"/>
                <a:gd name="T10" fmla="*/ 233 w 466"/>
                <a:gd name="T11" fmla="*/ 1754 h 1755"/>
              </a:gdLst>
              <a:ahLst/>
              <a:cxnLst>
                <a:cxn ang="0">
                  <a:pos x="T0" y="T1"/>
                </a:cxn>
                <a:cxn ang="0">
                  <a:pos x="T2" y="T3"/>
                </a:cxn>
                <a:cxn ang="0">
                  <a:pos x="T4" y="T5"/>
                </a:cxn>
                <a:cxn ang="0">
                  <a:pos x="T6" y="T7"/>
                </a:cxn>
                <a:cxn ang="0">
                  <a:pos x="T8" y="T9"/>
                </a:cxn>
                <a:cxn ang="0">
                  <a:pos x="T10" y="T11"/>
                </a:cxn>
              </a:cxnLst>
              <a:rect l="0" t="0" r="r" b="b"/>
              <a:pathLst>
                <a:path w="466" h="1755">
                  <a:moveTo>
                    <a:pt x="233" y="1754"/>
                  </a:moveTo>
                  <a:lnTo>
                    <a:pt x="0" y="1754"/>
                  </a:lnTo>
                  <a:lnTo>
                    <a:pt x="0" y="0"/>
                  </a:lnTo>
                  <a:lnTo>
                    <a:pt x="465" y="0"/>
                  </a:lnTo>
                  <a:lnTo>
                    <a:pt x="465" y="1754"/>
                  </a:lnTo>
                  <a:lnTo>
                    <a:pt x="233"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3" name="Freeform 7">
              <a:extLst>
                <a:ext uri="{FF2B5EF4-FFF2-40B4-BE49-F238E27FC236}">
                  <a16:creationId xmlns:a16="http://schemas.microsoft.com/office/drawing/2014/main" id="{E06C8074-B6A4-D343-A411-79AE8E570DA9}"/>
                </a:ext>
              </a:extLst>
            </p:cNvPr>
            <p:cNvSpPr>
              <a:spLocks noChangeArrowheads="1"/>
            </p:cNvSpPr>
            <p:nvPr/>
          </p:nvSpPr>
          <p:spPr bwMode="auto">
            <a:xfrm>
              <a:off x="5383213" y="3262313"/>
              <a:ext cx="715962" cy="663575"/>
            </a:xfrm>
            <a:custGeom>
              <a:avLst/>
              <a:gdLst>
                <a:gd name="T0" fmla="*/ 62 w 1988"/>
                <a:gd name="T1" fmla="*/ 1307 h 1842"/>
                <a:gd name="T2" fmla="*/ 0 w 1988"/>
                <a:gd name="T3" fmla="*/ 933 h 1842"/>
                <a:gd name="T4" fmla="*/ 120 w 1988"/>
                <a:gd name="T5" fmla="*/ 423 h 1842"/>
                <a:gd name="T6" fmla="*/ 518 w 1988"/>
                <a:gd name="T7" fmla="*/ 91 h 1842"/>
                <a:gd name="T8" fmla="*/ 1033 w 1988"/>
                <a:gd name="T9" fmla="*/ 0 h 1842"/>
                <a:gd name="T10" fmla="*/ 1618 w 1988"/>
                <a:gd name="T11" fmla="*/ 125 h 1842"/>
                <a:gd name="T12" fmla="*/ 1950 w 1988"/>
                <a:gd name="T13" fmla="*/ 531 h 1842"/>
                <a:gd name="T14" fmla="*/ 1966 w 1988"/>
                <a:gd name="T15" fmla="*/ 643 h 1842"/>
                <a:gd name="T16" fmla="*/ 1481 w 1988"/>
                <a:gd name="T17" fmla="*/ 643 h 1842"/>
                <a:gd name="T18" fmla="*/ 1456 w 1988"/>
                <a:gd name="T19" fmla="*/ 506 h 1842"/>
                <a:gd name="T20" fmla="*/ 1240 w 1988"/>
                <a:gd name="T21" fmla="*/ 303 h 1842"/>
                <a:gd name="T22" fmla="*/ 1037 w 1988"/>
                <a:gd name="T23" fmla="*/ 274 h 1842"/>
                <a:gd name="T24" fmla="*/ 809 w 1988"/>
                <a:gd name="T25" fmla="*/ 315 h 1842"/>
                <a:gd name="T26" fmla="*/ 556 w 1988"/>
                <a:gd name="T27" fmla="*/ 573 h 1842"/>
                <a:gd name="T28" fmla="*/ 494 w 1988"/>
                <a:gd name="T29" fmla="*/ 942 h 1842"/>
                <a:gd name="T30" fmla="*/ 539 w 1988"/>
                <a:gd name="T31" fmla="*/ 1249 h 1842"/>
                <a:gd name="T32" fmla="*/ 792 w 1988"/>
                <a:gd name="T33" fmla="*/ 1527 h 1842"/>
                <a:gd name="T34" fmla="*/ 1041 w 1988"/>
                <a:gd name="T35" fmla="*/ 1572 h 1842"/>
                <a:gd name="T36" fmla="*/ 1257 w 1988"/>
                <a:gd name="T37" fmla="*/ 1539 h 1842"/>
                <a:gd name="T38" fmla="*/ 1460 w 1988"/>
                <a:gd name="T39" fmla="*/ 1356 h 1842"/>
                <a:gd name="T40" fmla="*/ 1497 w 1988"/>
                <a:gd name="T41" fmla="*/ 1170 h 1842"/>
                <a:gd name="T42" fmla="*/ 1987 w 1988"/>
                <a:gd name="T43" fmla="*/ 1170 h 1842"/>
                <a:gd name="T44" fmla="*/ 1962 w 1988"/>
                <a:gd name="T45" fmla="*/ 1336 h 1842"/>
                <a:gd name="T46" fmla="*/ 1638 w 1988"/>
                <a:gd name="T47" fmla="*/ 1721 h 1842"/>
                <a:gd name="T48" fmla="*/ 1041 w 1988"/>
                <a:gd name="T49" fmla="*/ 1841 h 1842"/>
                <a:gd name="T50" fmla="*/ 568 w 1988"/>
                <a:gd name="T51" fmla="*/ 1771 h 1842"/>
                <a:gd name="T52" fmla="*/ 62 w 1988"/>
                <a:gd name="T53" fmla="*/ 1307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8" h="1842">
                  <a:moveTo>
                    <a:pt x="62" y="1307"/>
                  </a:moveTo>
                  <a:cubicBezTo>
                    <a:pt x="21" y="1191"/>
                    <a:pt x="0" y="1066"/>
                    <a:pt x="0" y="933"/>
                  </a:cubicBezTo>
                  <a:cubicBezTo>
                    <a:pt x="0" y="751"/>
                    <a:pt x="33" y="573"/>
                    <a:pt x="120" y="423"/>
                  </a:cubicBezTo>
                  <a:cubicBezTo>
                    <a:pt x="211" y="270"/>
                    <a:pt x="348" y="154"/>
                    <a:pt x="518" y="91"/>
                  </a:cubicBezTo>
                  <a:cubicBezTo>
                    <a:pt x="680" y="33"/>
                    <a:pt x="850" y="0"/>
                    <a:pt x="1033" y="0"/>
                  </a:cubicBezTo>
                  <a:cubicBezTo>
                    <a:pt x="1240" y="0"/>
                    <a:pt x="1439" y="46"/>
                    <a:pt x="1618" y="125"/>
                  </a:cubicBezTo>
                  <a:cubicBezTo>
                    <a:pt x="1784" y="195"/>
                    <a:pt x="1912" y="349"/>
                    <a:pt x="1950" y="531"/>
                  </a:cubicBezTo>
                  <a:cubicBezTo>
                    <a:pt x="1958" y="568"/>
                    <a:pt x="1962" y="606"/>
                    <a:pt x="1966" y="643"/>
                  </a:cubicBezTo>
                  <a:lnTo>
                    <a:pt x="1481" y="643"/>
                  </a:lnTo>
                  <a:cubicBezTo>
                    <a:pt x="1481" y="597"/>
                    <a:pt x="1472" y="552"/>
                    <a:pt x="1456" y="506"/>
                  </a:cubicBezTo>
                  <a:cubicBezTo>
                    <a:pt x="1419" y="411"/>
                    <a:pt x="1340" y="332"/>
                    <a:pt x="1240" y="303"/>
                  </a:cubicBezTo>
                  <a:cubicBezTo>
                    <a:pt x="1174" y="282"/>
                    <a:pt x="1107" y="274"/>
                    <a:pt x="1037" y="274"/>
                  </a:cubicBezTo>
                  <a:cubicBezTo>
                    <a:pt x="958" y="274"/>
                    <a:pt x="879" y="286"/>
                    <a:pt x="809" y="315"/>
                  </a:cubicBezTo>
                  <a:cubicBezTo>
                    <a:pt x="688" y="357"/>
                    <a:pt x="597" y="452"/>
                    <a:pt x="556" y="573"/>
                  </a:cubicBezTo>
                  <a:cubicBezTo>
                    <a:pt x="514" y="689"/>
                    <a:pt x="494" y="813"/>
                    <a:pt x="494" y="942"/>
                  </a:cubicBezTo>
                  <a:cubicBezTo>
                    <a:pt x="494" y="1050"/>
                    <a:pt x="510" y="1153"/>
                    <a:pt x="539" y="1249"/>
                  </a:cubicBezTo>
                  <a:cubicBezTo>
                    <a:pt x="572" y="1377"/>
                    <a:pt x="672" y="1481"/>
                    <a:pt x="792" y="1527"/>
                  </a:cubicBezTo>
                  <a:cubicBezTo>
                    <a:pt x="871" y="1556"/>
                    <a:pt x="954" y="1572"/>
                    <a:pt x="1041" y="1572"/>
                  </a:cubicBezTo>
                  <a:cubicBezTo>
                    <a:pt x="1116" y="1572"/>
                    <a:pt x="1186" y="1560"/>
                    <a:pt x="1257" y="1539"/>
                  </a:cubicBezTo>
                  <a:cubicBezTo>
                    <a:pt x="1348" y="1510"/>
                    <a:pt x="1423" y="1444"/>
                    <a:pt x="1460" y="1356"/>
                  </a:cubicBezTo>
                  <a:cubicBezTo>
                    <a:pt x="1485" y="1298"/>
                    <a:pt x="1497" y="1236"/>
                    <a:pt x="1497" y="1170"/>
                  </a:cubicBezTo>
                  <a:lnTo>
                    <a:pt x="1987" y="1170"/>
                  </a:lnTo>
                  <a:cubicBezTo>
                    <a:pt x="1983" y="1228"/>
                    <a:pt x="1974" y="1282"/>
                    <a:pt x="1962" y="1336"/>
                  </a:cubicBezTo>
                  <a:cubicBezTo>
                    <a:pt x="1920" y="1510"/>
                    <a:pt x="1800" y="1655"/>
                    <a:pt x="1638" y="1721"/>
                  </a:cubicBezTo>
                  <a:cubicBezTo>
                    <a:pt x="1456" y="1800"/>
                    <a:pt x="1253" y="1841"/>
                    <a:pt x="1041" y="1841"/>
                  </a:cubicBezTo>
                  <a:cubicBezTo>
                    <a:pt x="875" y="1841"/>
                    <a:pt x="718" y="1817"/>
                    <a:pt x="568" y="1771"/>
                  </a:cubicBezTo>
                  <a:cubicBezTo>
                    <a:pt x="336" y="1692"/>
                    <a:pt x="137" y="1527"/>
                    <a:pt x="62" y="13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4" name="Freeform 8">
              <a:extLst>
                <a:ext uri="{FF2B5EF4-FFF2-40B4-BE49-F238E27FC236}">
                  <a16:creationId xmlns:a16="http://schemas.microsoft.com/office/drawing/2014/main" id="{1E4F36FC-5229-474D-A767-FDC5532A65F1}"/>
                </a:ext>
              </a:extLst>
            </p:cNvPr>
            <p:cNvSpPr>
              <a:spLocks noChangeArrowheads="1"/>
            </p:cNvSpPr>
            <p:nvPr/>
          </p:nvSpPr>
          <p:spPr bwMode="auto">
            <a:xfrm>
              <a:off x="2751138" y="4083050"/>
              <a:ext cx="153987" cy="398463"/>
            </a:xfrm>
            <a:custGeom>
              <a:avLst/>
              <a:gdLst>
                <a:gd name="T0" fmla="*/ 415 w 428"/>
                <a:gd name="T1" fmla="*/ 0 h 1109"/>
                <a:gd name="T2" fmla="*/ 0 w 428"/>
                <a:gd name="T3" fmla="*/ 38 h 1109"/>
                <a:gd name="T4" fmla="*/ 0 w 428"/>
                <a:gd name="T5" fmla="*/ 100 h 1109"/>
                <a:gd name="T6" fmla="*/ 12 w 428"/>
                <a:gd name="T7" fmla="*/ 100 h 1109"/>
                <a:gd name="T8" fmla="*/ 178 w 428"/>
                <a:gd name="T9" fmla="*/ 241 h 1109"/>
                <a:gd name="T10" fmla="*/ 178 w 428"/>
                <a:gd name="T11" fmla="*/ 1108 h 1109"/>
                <a:gd name="T12" fmla="*/ 427 w 428"/>
                <a:gd name="T13" fmla="*/ 1108 h 1109"/>
                <a:gd name="T14" fmla="*/ 427 w 428"/>
                <a:gd name="T15" fmla="*/ 0 h 1109"/>
                <a:gd name="T16" fmla="*/ 415 w 428"/>
                <a:gd name="T17"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1109">
                  <a:moveTo>
                    <a:pt x="415" y="0"/>
                  </a:moveTo>
                  <a:lnTo>
                    <a:pt x="0" y="38"/>
                  </a:lnTo>
                  <a:lnTo>
                    <a:pt x="0" y="100"/>
                  </a:lnTo>
                  <a:lnTo>
                    <a:pt x="12" y="100"/>
                  </a:lnTo>
                  <a:cubicBezTo>
                    <a:pt x="178" y="121"/>
                    <a:pt x="178" y="121"/>
                    <a:pt x="178" y="241"/>
                  </a:cubicBezTo>
                  <a:lnTo>
                    <a:pt x="178" y="1108"/>
                  </a:lnTo>
                  <a:lnTo>
                    <a:pt x="427" y="1108"/>
                  </a:lnTo>
                  <a:lnTo>
                    <a:pt x="427" y="0"/>
                  </a:lnTo>
                  <a:lnTo>
                    <a:pt x="41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5" name="Freeform 9">
              <a:extLst>
                <a:ext uri="{FF2B5EF4-FFF2-40B4-BE49-F238E27FC236}">
                  <a16:creationId xmlns:a16="http://schemas.microsoft.com/office/drawing/2014/main" id="{BA860B57-E95B-4342-A506-9A42E1803EDF}"/>
                </a:ext>
              </a:extLst>
            </p:cNvPr>
            <p:cNvSpPr>
              <a:spLocks noChangeArrowheads="1"/>
            </p:cNvSpPr>
            <p:nvPr/>
          </p:nvSpPr>
          <p:spPr bwMode="auto">
            <a:xfrm>
              <a:off x="2986088" y="4198938"/>
              <a:ext cx="315912" cy="282575"/>
            </a:xfrm>
            <a:custGeom>
              <a:avLst/>
              <a:gdLst>
                <a:gd name="T0" fmla="*/ 643 w 876"/>
                <a:gd name="T1" fmla="*/ 4 h 785"/>
                <a:gd name="T2" fmla="*/ 353 w 876"/>
                <a:gd name="T3" fmla="*/ 170 h 785"/>
                <a:gd name="T4" fmla="*/ 353 w 876"/>
                <a:gd name="T5" fmla="*/ 0 h 785"/>
                <a:gd name="T6" fmla="*/ 336 w 876"/>
                <a:gd name="T7" fmla="*/ 4 h 785"/>
                <a:gd name="T8" fmla="*/ 0 w 876"/>
                <a:gd name="T9" fmla="*/ 58 h 785"/>
                <a:gd name="T10" fmla="*/ 0 w 876"/>
                <a:gd name="T11" fmla="*/ 116 h 785"/>
                <a:gd name="T12" fmla="*/ 17 w 876"/>
                <a:gd name="T13" fmla="*/ 116 h 785"/>
                <a:gd name="T14" fmla="*/ 145 w 876"/>
                <a:gd name="T15" fmla="*/ 240 h 785"/>
                <a:gd name="T16" fmla="*/ 145 w 876"/>
                <a:gd name="T17" fmla="*/ 784 h 785"/>
                <a:gd name="T18" fmla="*/ 353 w 876"/>
                <a:gd name="T19" fmla="*/ 784 h 785"/>
                <a:gd name="T20" fmla="*/ 353 w 876"/>
                <a:gd name="T21" fmla="*/ 386 h 785"/>
                <a:gd name="T22" fmla="*/ 560 w 876"/>
                <a:gd name="T23" fmla="*/ 141 h 785"/>
                <a:gd name="T24" fmla="*/ 664 w 876"/>
                <a:gd name="T25" fmla="*/ 361 h 785"/>
                <a:gd name="T26" fmla="*/ 664 w 876"/>
                <a:gd name="T27" fmla="*/ 784 h 785"/>
                <a:gd name="T28" fmla="*/ 871 w 876"/>
                <a:gd name="T29" fmla="*/ 784 h 785"/>
                <a:gd name="T30" fmla="*/ 871 w 876"/>
                <a:gd name="T31" fmla="*/ 240 h 785"/>
                <a:gd name="T32" fmla="*/ 643 w 876"/>
                <a:gd name="T33" fmla="*/ 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785">
                  <a:moveTo>
                    <a:pt x="643" y="4"/>
                  </a:moveTo>
                  <a:cubicBezTo>
                    <a:pt x="490" y="4"/>
                    <a:pt x="398" y="108"/>
                    <a:pt x="353" y="170"/>
                  </a:cubicBezTo>
                  <a:cubicBezTo>
                    <a:pt x="353" y="112"/>
                    <a:pt x="353" y="0"/>
                    <a:pt x="353" y="0"/>
                  </a:cubicBezTo>
                  <a:lnTo>
                    <a:pt x="336" y="4"/>
                  </a:lnTo>
                  <a:lnTo>
                    <a:pt x="0" y="58"/>
                  </a:lnTo>
                  <a:lnTo>
                    <a:pt x="0" y="116"/>
                  </a:lnTo>
                  <a:lnTo>
                    <a:pt x="17" y="116"/>
                  </a:lnTo>
                  <a:cubicBezTo>
                    <a:pt x="124" y="120"/>
                    <a:pt x="145" y="141"/>
                    <a:pt x="145" y="240"/>
                  </a:cubicBezTo>
                  <a:lnTo>
                    <a:pt x="145" y="784"/>
                  </a:lnTo>
                  <a:lnTo>
                    <a:pt x="353" y="784"/>
                  </a:lnTo>
                  <a:lnTo>
                    <a:pt x="353" y="386"/>
                  </a:lnTo>
                  <a:cubicBezTo>
                    <a:pt x="353" y="278"/>
                    <a:pt x="452" y="141"/>
                    <a:pt x="560" y="141"/>
                  </a:cubicBezTo>
                  <a:cubicBezTo>
                    <a:pt x="660" y="141"/>
                    <a:pt x="664" y="224"/>
                    <a:pt x="664" y="361"/>
                  </a:cubicBezTo>
                  <a:lnTo>
                    <a:pt x="664" y="784"/>
                  </a:lnTo>
                  <a:lnTo>
                    <a:pt x="871" y="784"/>
                  </a:lnTo>
                  <a:lnTo>
                    <a:pt x="871" y="240"/>
                  </a:lnTo>
                  <a:cubicBezTo>
                    <a:pt x="875" y="87"/>
                    <a:pt x="792" y="4"/>
                    <a:pt x="643" y="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6" name="Freeform 10">
              <a:extLst>
                <a:ext uri="{FF2B5EF4-FFF2-40B4-BE49-F238E27FC236}">
                  <a16:creationId xmlns:a16="http://schemas.microsoft.com/office/drawing/2014/main" id="{897D6BB8-A7EC-C84A-8F10-580F991CADE1}"/>
                </a:ext>
              </a:extLst>
            </p:cNvPr>
            <p:cNvSpPr>
              <a:spLocks noChangeArrowheads="1"/>
            </p:cNvSpPr>
            <p:nvPr/>
          </p:nvSpPr>
          <p:spPr bwMode="auto">
            <a:xfrm>
              <a:off x="3386138" y="4200525"/>
              <a:ext cx="212725" cy="288925"/>
            </a:xfrm>
            <a:custGeom>
              <a:avLst/>
              <a:gdLst>
                <a:gd name="T0" fmla="*/ 348 w 590"/>
                <a:gd name="T1" fmla="*/ 303 h 802"/>
                <a:gd name="T2" fmla="*/ 195 w 590"/>
                <a:gd name="T3" fmla="*/ 170 h 802"/>
                <a:gd name="T4" fmla="*/ 307 w 590"/>
                <a:gd name="T5" fmla="*/ 100 h 802"/>
                <a:gd name="T6" fmla="*/ 502 w 590"/>
                <a:gd name="T7" fmla="*/ 166 h 802"/>
                <a:gd name="T8" fmla="*/ 535 w 590"/>
                <a:gd name="T9" fmla="*/ 187 h 802"/>
                <a:gd name="T10" fmla="*/ 535 w 590"/>
                <a:gd name="T11" fmla="*/ 162 h 802"/>
                <a:gd name="T12" fmla="*/ 535 w 590"/>
                <a:gd name="T13" fmla="*/ 33 h 802"/>
                <a:gd name="T14" fmla="*/ 506 w 590"/>
                <a:gd name="T15" fmla="*/ 25 h 802"/>
                <a:gd name="T16" fmla="*/ 315 w 590"/>
                <a:gd name="T17" fmla="*/ 0 h 802"/>
                <a:gd name="T18" fmla="*/ 0 w 590"/>
                <a:gd name="T19" fmla="*/ 224 h 802"/>
                <a:gd name="T20" fmla="*/ 228 w 590"/>
                <a:gd name="T21" fmla="*/ 465 h 802"/>
                <a:gd name="T22" fmla="*/ 390 w 590"/>
                <a:gd name="T23" fmla="*/ 606 h 802"/>
                <a:gd name="T24" fmla="*/ 249 w 590"/>
                <a:gd name="T25" fmla="*/ 697 h 802"/>
                <a:gd name="T26" fmla="*/ 20 w 590"/>
                <a:gd name="T27" fmla="*/ 618 h 802"/>
                <a:gd name="T28" fmla="*/ 0 w 590"/>
                <a:gd name="T29" fmla="*/ 606 h 802"/>
                <a:gd name="T30" fmla="*/ 0 w 590"/>
                <a:gd name="T31" fmla="*/ 767 h 802"/>
                <a:gd name="T32" fmla="*/ 16 w 590"/>
                <a:gd name="T33" fmla="*/ 771 h 802"/>
                <a:gd name="T34" fmla="*/ 244 w 590"/>
                <a:gd name="T35" fmla="*/ 801 h 802"/>
                <a:gd name="T36" fmla="*/ 580 w 590"/>
                <a:gd name="T37" fmla="*/ 568 h 802"/>
                <a:gd name="T38" fmla="*/ 348 w 590"/>
                <a:gd name="T39" fmla="*/ 30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802">
                  <a:moveTo>
                    <a:pt x="348" y="303"/>
                  </a:moveTo>
                  <a:cubicBezTo>
                    <a:pt x="265" y="261"/>
                    <a:pt x="195" y="228"/>
                    <a:pt x="195" y="170"/>
                  </a:cubicBezTo>
                  <a:cubicBezTo>
                    <a:pt x="195" y="104"/>
                    <a:pt x="274" y="100"/>
                    <a:pt x="307" y="100"/>
                  </a:cubicBezTo>
                  <a:cubicBezTo>
                    <a:pt x="394" y="100"/>
                    <a:pt x="468" y="145"/>
                    <a:pt x="502" y="166"/>
                  </a:cubicBezTo>
                  <a:lnTo>
                    <a:pt x="535" y="187"/>
                  </a:lnTo>
                  <a:lnTo>
                    <a:pt x="535" y="162"/>
                  </a:lnTo>
                  <a:lnTo>
                    <a:pt x="535" y="33"/>
                  </a:lnTo>
                  <a:lnTo>
                    <a:pt x="506" y="25"/>
                  </a:lnTo>
                  <a:cubicBezTo>
                    <a:pt x="468" y="17"/>
                    <a:pt x="398" y="0"/>
                    <a:pt x="315" y="0"/>
                  </a:cubicBezTo>
                  <a:cubicBezTo>
                    <a:pt x="120" y="0"/>
                    <a:pt x="0" y="83"/>
                    <a:pt x="0" y="224"/>
                  </a:cubicBezTo>
                  <a:cubicBezTo>
                    <a:pt x="0" y="353"/>
                    <a:pt x="124" y="411"/>
                    <a:pt x="228" y="465"/>
                  </a:cubicBezTo>
                  <a:cubicBezTo>
                    <a:pt x="311" y="506"/>
                    <a:pt x="390" y="543"/>
                    <a:pt x="390" y="606"/>
                  </a:cubicBezTo>
                  <a:cubicBezTo>
                    <a:pt x="390" y="664"/>
                    <a:pt x="340" y="697"/>
                    <a:pt x="249" y="697"/>
                  </a:cubicBezTo>
                  <a:cubicBezTo>
                    <a:pt x="149" y="697"/>
                    <a:pt x="70" y="647"/>
                    <a:pt x="20" y="618"/>
                  </a:cubicBezTo>
                  <a:lnTo>
                    <a:pt x="0" y="606"/>
                  </a:lnTo>
                  <a:lnTo>
                    <a:pt x="0" y="767"/>
                  </a:lnTo>
                  <a:lnTo>
                    <a:pt x="16" y="771"/>
                  </a:lnTo>
                  <a:cubicBezTo>
                    <a:pt x="58" y="780"/>
                    <a:pt x="137" y="801"/>
                    <a:pt x="244" y="801"/>
                  </a:cubicBezTo>
                  <a:cubicBezTo>
                    <a:pt x="456" y="801"/>
                    <a:pt x="580" y="713"/>
                    <a:pt x="580" y="568"/>
                  </a:cubicBezTo>
                  <a:cubicBezTo>
                    <a:pt x="589" y="419"/>
                    <a:pt x="460" y="357"/>
                    <a:pt x="348" y="30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7" name="Freeform 11">
              <a:extLst>
                <a:ext uri="{FF2B5EF4-FFF2-40B4-BE49-F238E27FC236}">
                  <a16:creationId xmlns:a16="http://schemas.microsoft.com/office/drawing/2014/main" id="{3253D0BF-D0CA-294A-87A8-6172CE8128A6}"/>
                </a:ext>
              </a:extLst>
            </p:cNvPr>
            <p:cNvSpPr>
              <a:spLocks noChangeArrowheads="1"/>
            </p:cNvSpPr>
            <p:nvPr/>
          </p:nvSpPr>
          <p:spPr bwMode="auto">
            <a:xfrm>
              <a:off x="3635375" y="4198938"/>
              <a:ext cx="325438" cy="396875"/>
            </a:xfrm>
            <a:custGeom>
              <a:avLst/>
              <a:gdLst>
                <a:gd name="T0" fmla="*/ 577 w 906"/>
                <a:gd name="T1" fmla="*/ 4 h 1104"/>
                <a:gd name="T2" fmla="*/ 357 w 906"/>
                <a:gd name="T3" fmla="*/ 112 h 1104"/>
                <a:gd name="T4" fmla="*/ 357 w 906"/>
                <a:gd name="T5" fmla="*/ 0 h 1104"/>
                <a:gd name="T6" fmla="*/ 336 w 906"/>
                <a:gd name="T7" fmla="*/ 4 h 1104"/>
                <a:gd name="T8" fmla="*/ 0 w 906"/>
                <a:gd name="T9" fmla="*/ 58 h 1104"/>
                <a:gd name="T10" fmla="*/ 0 w 906"/>
                <a:gd name="T11" fmla="*/ 116 h 1104"/>
                <a:gd name="T12" fmla="*/ 13 w 906"/>
                <a:gd name="T13" fmla="*/ 116 h 1104"/>
                <a:gd name="T14" fmla="*/ 137 w 906"/>
                <a:gd name="T15" fmla="*/ 240 h 1104"/>
                <a:gd name="T16" fmla="*/ 137 w 906"/>
                <a:gd name="T17" fmla="*/ 1103 h 1104"/>
                <a:gd name="T18" fmla="*/ 345 w 906"/>
                <a:gd name="T19" fmla="*/ 1103 h 1104"/>
                <a:gd name="T20" fmla="*/ 345 w 906"/>
                <a:gd name="T21" fmla="*/ 709 h 1104"/>
                <a:gd name="T22" fmla="*/ 560 w 906"/>
                <a:gd name="T23" fmla="*/ 800 h 1104"/>
                <a:gd name="T24" fmla="*/ 896 w 906"/>
                <a:gd name="T25" fmla="*/ 390 h 1104"/>
                <a:gd name="T26" fmla="*/ 577 w 906"/>
                <a:gd name="T27" fmla="*/ 4 h 1104"/>
                <a:gd name="T28" fmla="*/ 515 w 906"/>
                <a:gd name="T29" fmla="*/ 120 h 1104"/>
                <a:gd name="T30" fmla="*/ 672 w 906"/>
                <a:gd name="T31" fmla="*/ 394 h 1104"/>
                <a:gd name="T32" fmla="*/ 515 w 906"/>
                <a:gd name="T33" fmla="*/ 688 h 1104"/>
                <a:gd name="T34" fmla="*/ 349 w 906"/>
                <a:gd name="T35" fmla="*/ 456 h 1104"/>
                <a:gd name="T36" fmla="*/ 349 w 906"/>
                <a:gd name="T37" fmla="*/ 390 h 1104"/>
                <a:gd name="T38" fmla="*/ 515 w 906"/>
                <a:gd name="T39" fmla="*/ 12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6" h="1104">
                  <a:moveTo>
                    <a:pt x="577" y="4"/>
                  </a:moveTo>
                  <a:cubicBezTo>
                    <a:pt x="498" y="4"/>
                    <a:pt x="424" y="41"/>
                    <a:pt x="357" y="112"/>
                  </a:cubicBezTo>
                  <a:cubicBezTo>
                    <a:pt x="357" y="75"/>
                    <a:pt x="357" y="0"/>
                    <a:pt x="357" y="0"/>
                  </a:cubicBezTo>
                  <a:lnTo>
                    <a:pt x="336" y="4"/>
                  </a:lnTo>
                  <a:lnTo>
                    <a:pt x="0" y="58"/>
                  </a:lnTo>
                  <a:lnTo>
                    <a:pt x="0" y="116"/>
                  </a:lnTo>
                  <a:lnTo>
                    <a:pt x="13" y="116"/>
                  </a:lnTo>
                  <a:cubicBezTo>
                    <a:pt x="117" y="120"/>
                    <a:pt x="137" y="141"/>
                    <a:pt x="137" y="240"/>
                  </a:cubicBezTo>
                  <a:lnTo>
                    <a:pt x="137" y="1103"/>
                  </a:lnTo>
                  <a:lnTo>
                    <a:pt x="345" y="1103"/>
                  </a:lnTo>
                  <a:cubicBezTo>
                    <a:pt x="345" y="1103"/>
                    <a:pt x="345" y="775"/>
                    <a:pt x="345" y="709"/>
                  </a:cubicBezTo>
                  <a:cubicBezTo>
                    <a:pt x="382" y="755"/>
                    <a:pt x="444" y="800"/>
                    <a:pt x="560" y="800"/>
                  </a:cubicBezTo>
                  <a:cubicBezTo>
                    <a:pt x="780" y="800"/>
                    <a:pt x="896" y="659"/>
                    <a:pt x="896" y="390"/>
                  </a:cubicBezTo>
                  <a:cubicBezTo>
                    <a:pt x="905" y="145"/>
                    <a:pt x="784" y="4"/>
                    <a:pt x="577" y="4"/>
                  </a:cubicBezTo>
                  <a:close/>
                  <a:moveTo>
                    <a:pt x="515" y="120"/>
                  </a:moveTo>
                  <a:cubicBezTo>
                    <a:pt x="656" y="120"/>
                    <a:pt x="672" y="274"/>
                    <a:pt x="672" y="394"/>
                  </a:cubicBezTo>
                  <a:cubicBezTo>
                    <a:pt x="672" y="593"/>
                    <a:pt x="623" y="688"/>
                    <a:pt x="515" y="688"/>
                  </a:cubicBezTo>
                  <a:cubicBezTo>
                    <a:pt x="378" y="688"/>
                    <a:pt x="349" y="560"/>
                    <a:pt x="349" y="456"/>
                  </a:cubicBezTo>
                  <a:lnTo>
                    <a:pt x="349" y="390"/>
                  </a:lnTo>
                  <a:cubicBezTo>
                    <a:pt x="353" y="307"/>
                    <a:pt x="370" y="120"/>
                    <a:pt x="515" y="12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8" name="Freeform 12">
              <a:extLst>
                <a:ext uri="{FF2B5EF4-FFF2-40B4-BE49-F238E27FC236}">
                  <a16:creationId xmlns:a16="http://schemas.microsoft.com/office/drawing/2014/main" id="{F9D6BD53-2FE1-CE44-92D5-50802875B26C}"/>
                </a:ext>
              </a:extLst>
            </p:cNvPr>
            <p:cNvSpPr>
              <a:spLocks noChangeArrowheads="1"/>
            </p:cNvSpPr>
            <p:nvPr/>
          </p:nvSpPr>
          <p:spPr bwMode="auto">
            <a:xfrm>
              <a:off x="4013200" y="4198938"/>
              <a:ext cx="123825" cy="282575"/>
            </a:xfrm>
            <a:custGeom>
              <a:avLst/>
              <a:gdLst>
                <a:gd name="T0" fmla="*/ 0 w 345"/>
                <a:gd name="T1" fmla="*/ 58 h 785"/>
                <a:gd name="T2" fmla="*/ 0 w 345"/>
                <a:gd name="T3" fmla="*/ 116 h 785"/>
                <a:gd name="T4" fmla="*/ 12 w 345"/>
                <a:gd name="T5" fmla="*/ 116 h 785"/>
                <a:gd name="T6" fmla="*/ 137 w 345"/>
                <a:gd name="T7" fmla="*/ 240 h 785"/>
                <a:gd name="T8" fmla="*/ 137 w 345"/>
                <a:gd name="T9" fmla="*/ 784 h 785"/>
                <a:gd name="T10" fmla="*/ 344 w 345"/>
                <a:gd name="T11" fmla="*/ 784 h 785"/>
                <a:gd name="T12" fmla="*/ 344 w 345"/>
                <a:gd name="T13" fmla="*/ 0 h 785"/>
                <a:gd name="T14" fmla="*/ 328 w 345"/>
                <a:gd name="T15" fmla="*/ 4 h 785"/>
                <a:gd name="T16" fmla="*/ 0 w 345"/>
                <a:gd name="T17" fmla="*/ 5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785">
                  <a:moveTo>
                    <a:pt x="0" y="58"/>
                  </a:moveTo>
                  <a:lnTo>
                    <a:pt x="0" y="116"/>
                  </a:lnTo>
                  <a:lnTo>
                    <a:pt x="12" y="116"/>
                  </a:lnTo>
                  <a:cubicBezTo>
                    <a:pt x="116" y="120"/>
                    <a:pt x="137" y="141"/>
                    <a:pt x="137" y="240"/>
                  </a:cubicBezTo>
                  <a:lnTo>
                    <a:pt x="137" y="784"/>
                  </a:lnTo>
                  <a:lnTo>
                    <a:pt x="344" y="784"/>
                  </a:lnTo>
                  <a:lnTo>
                    <a:pt x="344" y="0"/>
                  </a:lnTo>
                  <a:lnTo>
                    <a:pt x="328" y="4"/>
                  </a:lnTo>
                  <a:lnTo>
                    <a:pt x="0" y="5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9" name="Freeform 13">
              <a:extLst>
                <a:ext uri="{FF2B5EF4-FFF2-40B4-BE49-F238E27FC236}">
                  <a16:creationId xmlns:a16="http://schemas.microsoft.com/office/drawing/2014/main" id="{432EA4C5-D602-4148-99B5-0BF331DA5DED}"/>
                </a:ext>
              </a:extLst>
            </p:cNvPr>
            <p:cNvSpPr>
              <a:spLocks noChangeArrowheads="1"/>
            </p:cNvSpPr>
            <p:nvPr/>
          </p:nvSpPr>
          <p:spPr bwMode="auto">
            <a:xfrm>
              <a:off x="4056063" y="4084638"/>
              <a:ext cx="93662" cy="82550"/>
            </a:xfrm>
            <a:custGeom>
              <a:avLst/>
              <a:gdLst>
                <a:gd name="T0" fmla="*/ 129 w 262"/>
                <a:gd name="T1" fmla="*/ 228 h 229"/>
                <a:gd name="T2" fmla="*/ 261 w 262"/>
                <a:gd name="T3" fmla="*/ 112 h 229"/>
                <a:gd name="T4" fmla="*/ 133 w 262"/>
                <a:gd name="T5" fmla="*/ 0 h 229"/>
                <a:gd name="T6" fmla="*/ 4 w 262"/>
                <a:gd name="T7" fmla="*/ 112 h 229"/>
                <a:gd name="T8" fmla="*/ 129 w 262"/>
                <a:gd name="T9" fmla="*/ 228 h 229"/>
              </a:gdLst>
              <a:ahLst/>
              <a:cxnLst>
                <a:cxn ang="0">
                  <a:pos x="T0" y="T1"/>
                </a:cxn>
                <a:cxn ang="0">
                  <a:pos x="T2" y="T3"/>
                </a:cxn>
                <a:cxn ang="0">
                  <a:pos x="T4" y="T5"/>
                </a:cxn>
                <a:cxn ang="0">
                  <a:pos x="T6" y="T7"/>
                </a:cxn>
                <a:cxn ang="0">
                  <a:pos x="T8" y="T9"/>
                </a:cxn>
              </a:cxnLst>
              <a:rect l="0" t="0" r="r" b="b"/>
              <a:pathLst>
                <a:path w="262" h="229">
                  <a:moveTo>
                    <a:pt x="129" y="228"/>
                  </a:moveTo>
                  <a:cubicBezTo>
                    <a:pt x="199" y="228"/>
                    <a:pt x="261" y="178"/>
                    <a:pt x="261" y="112"/>
                  </a:cubicBezTo>
                  <a:cubicBezTo>
                    <a:pt x="261" y="49"/>
                    <a:pt x="203" y="0"/>
                    <a:pt x="133" y="0"/>
                  </a:cubicBezTo>
                  <a:cubicBezTo>
                    <a:pt x="62" y="0"/>
                    <a:pt x="4" y="49"/>
                    <a:pt x="4" y="112"/>
                  </a:cubicBezTo>
                  <a:cubicBezTo>
                    <a:pt x="0" y="178"/>
                    <a:pt x="58" y="228"/>
                    <a:pt x="129" y="22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0" name="Freeform 14">
              <a:extLst>
                <a:ext uri="{FF2B5EF4-FFF2-40B4-BE49-F238E27FC236}">
                  <a16:creationId xmlns:a16="http://schemas.microsoft.com/office/drawing/2014/main" id="{4FD60C1F-71C0-A243-9C31-2968452914EA}"/>
                </a:ext>
              </a:extLst>
            </p:cNvPr>
            <p:cNvSpPr>
              <a:spLocks noChangeArrowheads="1"/>
            </p:cNvSpPr>
            <p:nvPr/>
          </p:nvSpPr>
          <p:spPr bwMode="auto">
            <a:xfrm>
              <a:off x="4211638" y="4200525"/>
              <a:ext cx="244475" cy="280988"/>
            </a:xfrm>
            <a:custGeom>
              <a:avLst/>
              <a:gdLst>
                <a:gd name="T0" fmla="*/ 676 w 677"/>
                <a:gd name="T1" fmla="*/ 174 h 781"/>
                <a:gd name="T2" fmla="*/ 676 w 677"/>
                <a:gd name="T3" fmla="*/ 12 h 781"/>
                <a:gd name="T4" fmla="*/ 663 w 677"/>
                <a:gd name="T5" fmla="*/ 12 h 781"/>
                <a:gd name="T6" fmla="*/ 564 w 677"/>
                <a:gd name="T7" fmla="*/ 4 h 781"/>
                <a:gd name="T8" fmla="*/ 348 w 677"/>
                <a:gd name="T9" fmla="*/ 158 h 781"/>
                <a:gd name="T10" fmla="*/ 348 w 677"/>
                <a:gd name="T11" fmla="*/ 0 h 781"/>
                <a:gd name="T12" fmla="*/ 331 w 677"/>
                <a:gd name="T13" fmla="*/ 0 h 781"/>
                <a:gd name="T14" fmla="*/ 0 w 677"/>
                <a:gd name="T15" fmla="*/ 54 h 781"/>
                <a:gd name="T16" fmla="*/ 0 w 677"/>
                <a:gd name="T17" fmla="*/ 112 h 781"/>
                <a:gd name="T18" fmla="*/ 12 w 677"/>
                <a:gd name="T19" fmla="*/ 112 h 781"/>
                <a:gd name="T20" fmla="*/ 141 w 677"/>
                <a:gd name="T21" fmla="*/ 236 h 781"/>
                <a:gd name="T22" fmla="*/ 141 w 677"/>
                <a:gd name="T23" fmla="*/ 780 h 781"/>
                <a:gd name="T24" fmla="*/ 348 w 677"/>
                <a:gd name="T25" fmla="*/ 780 h 781"/>
                <a:gd name="T26" fmla="*/ 348 w 677"/>
                <a:gd name="T27" fmla="*/ 390 h 781"/>
                <a:gd name="T28" fmla="*/ 568 w 677"/>
                <a:gd name="T29" fmla="*/ 170 h 781"/>
                <a:gd name="T30" fmla="*/ 643 w 677"/>
                <a:gd name="T31" fmla="*/ 183 h 781"/>
                <a:gd name="T32" fmla="*/ 676 w 677"/>
                <a:gd name="T33" fmla="*/ 191 h 781"/>
                <a:gd name="T34" fmla="*/ 676 w 677"/>
                <a:gd name="T35" fmla="*/ 17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781">
                  <a:moveTo>
                    <a:pt x="676" y="174"/>
                  </a:moveTo>
                  <a:lnTo>
                    <a:pt x="676" y="12"/>
                  </a:lnTo>
                  <a:lnTo>
                    <a:pt x="663" y="12"/>
                  </a:lnTo>
                  <a:cubicBezTo>
                    <a:pt x="630" y="8"/>
                    <a:pt x="593" y="4"/>
                    <a:pt x="564" y="4"/>
                  </a:cubicBezTo>
                  <a:cubicBezTo>
                    <a:pt x="443" y="4"/>
                    <a:pt x="381" y="91"/>
                    <a:pt x="348" y="158"/>
                  </a:cubicBezTo>
                  <a:cubicBezTo>
                    <a:pt x="348" y="95"/>
                    <a:pt x="348" y="0"/>
                    <a:pt x="348" y="0"/>
                  </a:cubicBezTo>
                  <a:lnTo>
                    <a:pt x="331" y="0"/>
                  </a:lnTo>
                  <a:lnTo>
                    <a:pt x="0" y="54"/>
                  </a:lnTo>
                  <a:lnTo>
                    <a:pt x="0" y="112"/>
                  </a:lnTo>
                  <a:lnTo>
                    <a:pt x="12" y="112"/>
                  </a:lnTo>
                  <a:cubicBezTo>
                    <a:pt x="116" y="116"/>
                    <a:pt x="141" y="137"/>
                    <a:pt x="141" y="236"/>
                  </a:cubicBezTo>
                  <a:lnTo>
                    <a:pt x="141" y="780"/>
                  </a:lnTo>
                  <a:lnTo>
                    <a:pt x="348" y="780"/>
                  </a:lnTo>
                  <a:lnTo>
                    <a:pt x="348" y="390"/>
                  </a:lnTo>
                  <a:cubicBezTo>
                    <a:pt x="348" y="324"/>
                    <a:pt x="369" y="170"/>
                    <a:pt x="568" y="170"/>
                  </a:cubicBezTo>
                  <a:cubicBezTo>
                    <a:pt x="593" y="170"/>
                    <a:pt x="618" y="178"/>
                    <a:pt x="643" y="183"/>
                  </a:cubicBezTo>
                  <a:lnTo>
                    <a:pt x="676" y="191"/>
                  </a:lnTo>
                  <a:lnTo>
                    <a:pt x="676" y="17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1" name="Freeform 15">
              <a:extLst>
                <a:ext uri="{FF2B5EF4-FFF2-40B4-BE49-F238E27FC236}">
                  <a16:creationId xmlns:a16="http://schemas.microsoft.com/office/drawing/2014/main" id="{EB650860-5485-BF4E-9DAE-9C0BE14B4915}"/>
                </a:ext>
              </a:extLst>
            </p:cNvPr>
            <p:cNvSpPr>
              <a:spLocks noChangeArrowheads="1"/>
            </p:cNvSpPr>
            <p:nvPr/>
          </p:nvSpPr>
          <p:spPr bwMode="auto">
            <a:xfrm>
              <a:off x="4486275" y="4200525"/>
              <a:ext cx="266700" cy="287338"/>
            </a:xfrm>
            <a:custGeom>
              <a:avLst/>
              <a:gdLst>
                <a:gd name="T0" fmla="*/ 738 w 743"/>
                <a:gd name="T1" fmla="*/ 315 h 797"/>
                <a:gd name="T2" fmla="*/ 390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738 w 743"/>
                <a:gd name="T25" fmla="*/ 315 h 797"/>
                <a:gd name="T26" fmla="*/ 386 w 743"/>
                <a:gd name="T27" fmla="*/ 83 h 797"/>
                <a:gd name="T28" fmla="*/ 531 w 743"/>
                <a:gd name="T29" fmla="*/ 236 h 797"/>
                <a:gd name="T30" fmla="*/ 228 w 743"/>
                <a:gd name="T31" fmla="*/ 236 h 797"/>
                <a:gd name="T32" fmla="*/ 386 w 743"/>
                <a:gd name="T33"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3" h="797">
                  <a:moveTo>
                    <a:pt x="738" y="315"/>
                  </a:moveTo>
                  <a:cubicBezTo>
                    <a:pt x="738" y="104"/>
                    <a:pt x="622" y="0"/>
                    <a:pt x="390" y="0"/>
                  </a:cubicBezTo>
                  <a:cubicBezTo>
                    <a:pt x="128"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lnTo>
                    <a:pt x="738" y="315"/>
                  </a:lnTo>
                  <a:close/>
                  <a:moveTo>
                    <a:pt x="386" y="83"/>
                  </a:moveTo>
                  <a:cubicBezTo>
                    <a:pt x="498" y="83"/>
                    <a:pt x="527" y="166"/>
                    <a:pt x="531" y="236"/>
                  </a:cubicBezTo>
                  <a:cubicBezTo>
                    <a:pt x="506" y="236"/>
                    <a:pt x="257" y="236"/>
                    <a:pt x="228" y="236"/>
                  </a:cubicBezTo>
                  <a:cubicBezTo>
                    <a:pt x="232" y="183"/>
                    <a:pt x="269"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2" name="Freeform 16">
              <a:extLst>
                <a:ext uri="{FF2B5EF4-FFF2-40B4-BE49-F238E27FC236}">
                  <a16:creationId xmlns:a16="http://schemas.microsoft.com/office/drawing/2014/main" id="{3639B162-E315-9944-9634-88539E445D85}"/>
                </a:ext>
              </a:extLst>
            </p:cNvPr>
            <p:cNvSpPr>
              <a:spLocks noChangeArrowheads="1"/>
            </p:cNvSpPr>
            <p:nvPr/>
          </p:nvSpPr>
          <p:spPr bwMode="auto">
            <a:xfrm>
              <a:off x="5210175" y="4071938"/>
              <a:ext cx="314325" cy="409575"/>
            </a:xfrm>
            <a:custGeom>
              <a:avLst/>
              <a:gdLst>
                <a:gd name="T0" fmla="*/ 634 w 872"/>
                <a:gd name="T1" fmla="*/ 357 h 1138"/>
                <a:gd name="T2" fmla="*/ 348 w 872"/>
                <a:gd name="T3" fmla="*/ 523 h 1138"/>
                <a:gd name="T4" fmla="*/ 348 w 872"/>
                <a:gd name="T5" fmla="*/ 0 h 1138"/>
                <a:gd name="T6" fmla="*/ 332 w 872"/>
                <a:gd name="T7" fmla="*/ 4 h 1138"/>
                <a:gd name="T8" fmla="*/ 0 w 872"/>
                <a:gd name="T9" fmla="*/ 46 h 1138"/>
                <a:gd name="T10" fmla="*/ 0 w 872"/>
                <a:gd name="T11" fmla="*/ 104 h 1138"/>
                <a:gd name="T12" fmla="*/ 16 w 872"/>
                <a:gd name="T13" fmla="*/ 104 h 1138"/>
                <a:gd name="T14" fmla="*/ 141 w 872"/>
                <a:gd name="T15" fmla="*/ 233 h 1138"/>
                <a:gd name="T16" fmla="*/ 141 w 872"/>
                <a:gd name="T17" fmla="*/ 1137 h 1138"/>
                <a:gd name="T18" fmla="*/ 348 w 872"/>
                <a:gd name="T19" fmla="*/ 1137 h 1138"/>
                <a:gd name="T20" fmla="*/ 348 w 872"/>
                <a:gd name="T21" fmla="*/ 747 h 1138"/>
                <a:gd name="T22" fmla="*/ 547 w 872"/>
                <a:gd name="T23" fmla="*/ 494 h 1138"/>
                <a:gd name="T24" fmla="*/ 663 w 872"/>
                <a:gd name="T25" fmla="*/ 660 h 1138"/>
                <a:gd name="T26" fmla="*/ 663 w 872"/>
                <a:gd name="T27" fmla="*/ 1137 h 1138"/>
                <a:gd name="T28" fmla="*/ 871 w 872"/>
                <a:gd name="T29" fmla="*/ 1137 h 1138"/>
                <a:gd name="T30" fmla="*/ 871 w 872"/>
                <a:gd name="T31" fmla="*/ 635 h 1138"/>
                <a:gd name="T32" fmla="*/ 634 w 872"/>
                <a:gd name="T33" fmla="*/ 35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1138">
                  <a:moveTo>
                    <a:pt x="634" y="357"/>
                  </a:moveTo>
                  <a:cubicBezTo>
                    <a:pt x="481" y="357"/>
                    <a:pt x="394" y="452"/>
                    <a:pt x="348" y="523"/>
                  </a:cubicBezTo>
                  <a:cubicBezTo>
                    <a:pt x="348" y="440"/>
                    <a:pt x="348" y="0"/>
                    <a:pt x="348" y="0"/>
                  </a:cubicBezTo>
                  <a:lnTo>
                    <a:pt x="332" y="4"/>
                  </a:lnTo>
                  <a:lnTo>
                    <a:pt x="0" y="46"/>
                  </a:lnTo>
                  <a:lnTo>
                    <a:pt x="0" y="104"/>
                  </a:lnTo>
                  <a:lnTo>
                    <a:pt x="16" y="104"/>
                  </a:lnTo>
                  <a:cubicBezTo>
                    <a:pt x="120" y="108"/>
                    <a:pt x="141" y="133"/>
                    <a:pt x="141" y="233"/>
                  </a:cubicBezTo>
                  <a:lnTo>
                    <a:pt x="141" y="1137"/>
                  </a:lnTo>
                  <a:lnTo>
                    <a:pt x="348" y="1137"/>
                  </a:lnTo>
                  <a:lnTo>
                    <a:pt x="348" y="747"/>
                  </a:lnTo>
                  <a:cubicBezTo>
                    <a:pt x="348" y="606"/>
                    <a:pt x="456" y="494"/>
                    <a:pt x="547" y="494"/>
                  </a:cubicBezTo>
                  <a:cubicBezTo>
                    <a:pt x="663" y="494"/>
                    <a:pt x="663" y="581"/>
                    <a:pt x="663" y="660"/>
                  </a:cubicBezTo>
                  <a:lnTo>
                    <a:pt x="663" y="1137"/>
                  </a:lnTo>
                  <a:lnTo>
                    <a:pt x="871" y="1137"/>
                  </a:lnTo>
                  <a:lnTo>
                    <a:pt x="871" y="635"/>
                  </a:lnTo>
                  <a:cubicBezTo>
                    <a:pt x="871" y="552"/>
                    <a:pt x="871" y="357"/>
                    <a:pt x="634" y="35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3" name="Freeform 17">
              <a:extLst>
                <a:ext uri="{FF2B5EF4-FFF2-40B4-BE49-F238E27FC236}">
                  <a16:creationId xmlns:a16="http://schemas.microsoft.com/office/drawing/2014/main" id="{A01E662E-D4C5-DB43-8567-E5D9253BE793}"/>
                </a:ext>
              </a:extLst>
            </p:cNvPr>
            <p:cNvSpPr>
              <a:spLocks noChangeArrowheads="1"/>
            </p:cNvSpPr>
            <p:nvPr/>
          </p:nvSpPr>
          <p:spPr bwMode="auto">
            <a:xfrm>
              <a:off x="5594350" y="4200525"/>
              <a:ext cx="266700" cy="287338"/>
            </a:xfrm>
            <a:custGeom>
              <a:avLst/>
              <a:gdLst>
                <a:gd name="T0" fmla="*/ 742 w 743"/>
                <a:gd name="T1" fmla="*/ 315 h 797"/>
                <a:gd name="T2" fmla="*/ 394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386 w 743"/>
                <a:gd name="T25" fmla="*/ 83 h 797"/>
                <a:gd name="T26" fmla="*/ 531 w 743"/>
                <a:gd name="T27" fmla="*/ 236 h 797"/>
                <a:gd name="T28" fmla="*/ 228 w 743"/>
                <a:gd name="T29" fmla="*/ 236 h 797"/>
                <a:gd name="T30" fmla="*/ 386 w 743"/>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3" h="797">
                  <a:moveTo>
                    <a:pt x="742" y="315"/>
                  </a:moveTo>
                  <a:cubicBezTo>
                    <a:pt x="742" y="104"/>
                    <a:pt x="626" y="0"/>
                    <a:pt x="394" y="0"/>
                  </a:cubicBezTo>
                  <a:cubicBezTo>
                    <a:pt x="133"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close/>
                  <a:moveTo>
                    <a:pt x="386" y="83"/>
                  </a:moveTo>
                  <a:cubicBezTo>
                    <a:pt x="498" y="83"/>
                    <a:pt x="527" y="166"/>
                    <a:pt x="531" y="236"/>
                  </a:cubicBezTo>
                  <a:cubicBezTo>
                    <a:pt x="506" y="236"/>
                    <a:pt x="257" y="236"/>
                    <a:pt x="228" y="236"/>
                  </a:cubicBezTo>
                  <a:cubicBezTo>
                    <a:pt x="236" y="183"/>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4" name="Freeform 18">
              <a:extLst>
                <a:ext uri="{FF2B5EF4-FFF2-40B4-BE49-F238E27FC236}">
                  <a16:creationId xmlns:a16="http://schemas.microsoft.com/office/drawing/2014/main" id="{7679E9D1-6292-4845-9FEC-1DFBC6D8B049}"/>
                </a:ext>
              </a:extLst>
            </p:cNvPr>
            <p:cNvSpPr>
              <a:spLocks noChangeArrowheads="1"/>
            </p:cNvSpPr>
            <p:nvPr/>
          </p:nvSpPr>
          <p:spPr bwMode="auto">
            <a:xfrm>
              <a:off x="4964113" y="4121150"/>
              <a:ext cx="212725" cy="366713"/>
            </a:xfrm>
            <a:custGeom>
              <a:avLst/>
              <a:gdLst>
                <a:gd name="T0" fmla="*/ 141 w 589"/>
                <a:gd name="T1" fmla="*/ 237 h 1017"/>
                <a:gd name="T2" fmla="*/ 0 w 589"/>
                <a:gd name="T3" fmla="*/ 237 h 1017"/>
                <a:gd name="T4" fmla="*/ 0 w 589"/>
                <a:gd name="T5" fmla="*/ 328 h 1017"/>
                <a:gd name="T6" fmla="*/ 141 w 589"/>
                <a:gd name="T7" fmla="*/ 328 h 1017"/>
                <a:gd name="T8" fmla="*/ 141 w 589"/>
                <a:gd name="T9" fmla="*/ 797 h 1017"/>
                <a:gd name="T10" fmla="*/ 427 w 589"/>
                <a:gd name="T11" fmla="*/ 1016 h 1017"/>
                <a:gd name="T12" fmla="*/ 551 w 589"/>
                <a:gd name="T13" fmla="*/ 1004 h 1017"/>
                <a:gd name="T14" fmla="*/ 564 w 589"/>
                <a:gd name="T15" fmla="*/ 1004 h 1017"/>
                <a:gd name="T16" fmla="*/ 564 w 589"/>
                <a:gd name="T17" fmla="*/ 909 h 1017"/>
                <a:gd name="T18" fmla="*/ 547 w 589"/>
                <a:gd name="T19" fmla="*/ 913 h 1017"/>
                <a:gd name="T20" fmla="*/ 485 w 589"/>
                <a:gd name="T21" fmla="*/ 917 h 1017"/>
                <a:gd name="T22" fmla="*/ 352 w 589"/>
                <a:gd name="T23" fmla="*/ 772 h 1017"/>
                <a:gd name="T24" fmla="*/ 352 w 589"/>
                <a:gd name="T25" fmla="*/ 328 h 1017"/>
                <a:gd name="T26" fmla="*/ 588 w 589"/>
                <a:gd name="T27" fmla="*/ 328 h 1017"/>
                <a:gd name="T28" fmla="*/ 588 w 589"/>
                <a:gd name="T29" fmla="*/ 237 h 1017"/>
                <a:gd name="T30" fmla="*/ 352 w 589"/>
                <a:gd name="T31" fmla="*/ 237 h 1017"/>
                <a:gd name="T32" fmla="*/ 352 w 589"/>
                <a:gd name="T33" fmla="*/ 0 h 1017"/>
                <a:gd name="T34" fmla="*/ 141 w 589"/>
                <a:gd name="T35" fmla="*/ 0 h 1017"/>
                <a:gd name="T36" fmla="*/ 141 w 589"/>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9" h="1017">
                  <a:moveTo>
                    <a:pt x="141" y="237"/>
                  </a:moveTo>
                  <a:lnTo>
                    <a:pt x="0" y="237"/>
                  </a:lnTo>
                  <a:lnTo>
                    <a:pt x="0" y="328"/>
                  </a:lnTo>
                  <a:lnTo>
                    <a:pt x="141" y="328"/>
                  </a:lnTo>
                  <a:lnTo>
                    <a:pt x="141" y="797"/>
                  </a:lnTo>
                  <a:cubicBezTo>
                    <a:pt x="141" y="1000"/>
                    <a:pt x="270" y="1016"/>
                    <a:pt x="427" y="1016"/>
                  </a:cubicBezTo>
                  <a:cubicBezTo>
                    <a:pt x="464" y="1016"/>
                    <a:pt x="505" y="1012"/>
                    <a:pt x="551" y="1004"/>
                  </a:cubicBezTo>
                  <a:lnTo>
                    <a:pt x="564" y="1004"/>
                  </a:lnTo>
                  <a:lnTo>
                    <a:pt x="564" y="909"/>
                  </a:lnTo>
                  <a:lnTo>
                    <a:pt x="547" y="913"/>
                  </a:lnTo>
                  <a:cubicBezTo>
                    <a:pt x="530" y="917"/>
                    <a:pt x="510" y="917"/>
                    <a:pt x="485" y="917"/>
                  </a:cubicBezTo>
                  <a:cubicBezTo>
                    <a:pt x="360" y="917"/>
                    <a:pt x="352" y="880"/>
                    <a:pt x="352" y="772"/>
                  </a:cubicBezTo>
                  <a:lnTo>
                    <a:pt x="352" y="328"/>
                  </a:lnTo>
                  <a:lnTo>
                    <a:pt x="588" y="328"/>
                  </a:lnTo>
                  <a:lnTo>
                    <a:pt x="588"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5" name="Freeform 19">
              <a:extLst>
                <a:ext uri="{FF2B5EF4-FFF2-40B4-BE49-F238E27FC236}">
                  <a16:creationId xmlns:a16="http://schemas.microsoft.com/office/drawing/2014/main" id="{FECDD6A7-9B36-3B40-8AF1-FD48E9C80639}"/>
                </a:ext>
              </a:extLst>
            </p:cNvPr>
            <p:cNvSpPr>
              <a:spLocks noChangeArrowheads="1"/>
            </p:cNvSpPr>
            <p:nvPr/>
          </p:nvSpPr>
          <p:spPr bwMode="auto">
            <a:xfrm>
              <a:off x="6049963" y="4087813"/>
              <a:ext cx="450850" cy="395287"/>
            </a:xfrm>
            <a:custGeom>
              <a:avLst/>
              <a:gdLst>
                <a:gd name="T0" fmla="*/ 1245 w 1254"/>
                <a:gd name="T1" fmla="*/ 0 h 1096"/>
                <a:gd name="T2" fmla="*/ 1033 w 1254"/>
                <a:gd name="T3" fmla="*/ 0 h 1096"/>
                <a:gd name="T4" fmla="*/ 1033 w 1254"/>
                <a:gd name="T5" fmla="*/ 829 h 1096"/>
                <a:gd name="T6" fmla="*/ 485 w 1254"/>
                <a:gd name="T7" fmla="*/ 0 h 1096"/>
                <a:gd name="T8" fmla="*/ 0 w 1254"/>
                <a:gd name="T9" fmla="*/ 0 h 1096"/>
                <a:gd name="T10" fmla="*/ 0 w 1254"/>
                <a:gd name="T11" fmla="*/ 62 h 1096"/>
                <a:gd name="T12" fmla="*/ 42 w 1254"/>
                <a:gd name="T13" fmla="*/ 70 h 1096"/>
                <a:gd name="T14" fmla="*/ 178 w 1254"/>
                <a:gd name="T15" fmla="*/ 220 h 1096"/>
                <a:gd name="T16" fmla="*/ 178 w 1254"/>
                <a:gd name="T17" fmla="*/ 1095 h 1096"/>
                <a:gd name="T18" fmla="*/ 403 w 1254"/>
                <a:gd name="T19" fmla="*/ 1095 h 1096"/>
                <a:gd name="T20" fmla="*/ 403 w 1254"/>
                <a:gd name="T21" fmla="*/ 228 h 1096"/>
                <a:gd name="T22" fmla="*/ 975 w 1254"/>
                <a:gd name="T23" fmla="*/ 1095 h 1096"/>
                <a:gd name="T24" fmla="*/ 1253 w 1254"/>
                <a:gd name="T25" fmla="*/ 1095 h 1096"/>
                <a:gd name="T26" fmla="*/ 1253 w 1254"/>
                <a:gd name="T27" fmla="*/ 0 h 1096"/>
                <a:gd name="T28" fmla="*/ 1245 w 1254"/>
                <a:gd name="T2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1096">
                  <a:moveTo>
                    <a:pt x="1245" y="0"/>
                  </a:moveTo>
                  <a:lnTo>
                    <a:pt x="1033" y="0"/>
                  </a:lnTo>
                  <a:cubicBezTo>
                    <a:pt x="1033" y="0"/>
                    <a:pt x="1033" y="751"/>
                    <a:pt x="1033" y="829"/>
                  </a:cubicBezTo>
                  <a:cubicBezTo>
                    <a:pt x="992" y="763"/>
                    <a:pt x="485" y="0"/>
                    <a:pt x="485" y="0"/>
                  </a:cubicBezTo>
                  <a:lnTo>
                    <a:pt x="0" y="0"/>
                  </a:lnTo>
                  <a:lnTo>
                    <a:pt x="0" y="62"/>
                  </a:lnTo>
                  <a:lnTo>
                    <a:pt x="42" y="70"/>
                  </a:lnTo>
                  <a:cubicBezTo>
                    <a:pt x="170" y="91"/>
                    <a:pt x="178" y="95"/>
                    <a:pt x="178" y="220"/>
                  </a:cubicBezTo>
                  <a:lnTo>
                    <a:pt x="178" y="1095"/>
                  </a:lnTo>
                  <a:lnTo>
                    <a:pt x="403" y="1095"/>
                  </a:lnTo>
                  <a:cubicBezTo>
                    <a:pt x="403" y="1095"/>
                    <a:pt x="403" y="307"/>
                    <a:pt x="403" y="228"/>
                  </a:cubicBezTo>
                  <a:cubicBezTo>
                    <a:pt x="448" y="294"/>
                    <a:pt x="975" y="1095"/>
                    <a:pt x="975" y="1095"/>
                  </a:cubicBezTo>
                  <a:lnTo>
                    <a:pt x="1253" y="1095"/>
                  </a:lnTo>
                  <a:lnTo>
                    <a:pt x="1253" y="0"/>
                  </a:lnTo>
                  <a:lnTo>
                    <a:pt x="1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6" name="Freeform 20">
              <a:extLst>
                <a:ext uri="{FF2B5EF4-FFF2-40B4-BE49-F238E27FC236}">
                  <a16:creationId xmlns:a16="http://schemas.microsoft.com/office/drawing/2014/main" id="{B3C96E36-B987-2349-8F1E-998EBC61601B}"/>
                </a:ext>
              </a:extLst>
            </p:cNvPr>
            <p:cNvSpPr>
              <a:spLocks noChangeArrowheads="1"/>
            </p:cNvSpPr>
            <p:nvPr/>
          </p:nvSpPr>
          <p:spPr bwMode="auto">
            <a:xfrm>
              <a:off x="6573838" y="4200525"/>
              <a:ext cx="266700" cy="287338"/>
            </a:xfrm>
            <a:custGeom>
              <a:avLst/>
              <a:gdLst>
                <a:gd name="T0" fmla="*/ 390 w 740"/>
                <a:gd name="T1" fmla="*/ 0 h 797"/>
                <a:gd name="T2" fmla="*/ 0 w 740"/>
                <a:gd name="T3" fmla="*/ 373 h 797"/>
                <a:gd name="T4" fmla="*/ 456 w 740"/>
                <a:gd name="T5" fmla="*/ 796 h 797"/>
                <a:gd name="T6" fmla="*/ 714 w 740"/>
                <a:gd name="T7" fmla="*/ 755 h 797"/>
                <a:gd name="T8" fmla="*/ 726 w 740"/>
                <a:gd name="T9" fmla="*/ 751 h 797"/>
                <a:gd name="T10" fmla="*/ 726 w 740"/>
                <a:gd name="T11" fmla="*/ 651 h 797"/>
                <a:gd name="T12" fmla="*/ 705 w 740"/>
                <a:gd name="T13" fmla="*/ 660 h 797"/>
                <a:gd name="T14" fmla="*/ 539 w 740"/>
                <a:gd name="T15" fmla="*/ 684 h 797"/>
                <a:gd name="T16" fmla="*/ 228 w 740"/>
                <a:gd name="T17" fmla="*/ 332 h 797"/>
                <a:gd name="T18" fmla="*/ 739 w 740"/>
                <a:gd name="T19" fmla="*/ 332 h 797"/>
                <a:gd name="T20" fmla="*/ 739 w 740"/>
                <a:gd name="T21" fmla="*/ 315 h 797"/>
                <a:gd name="T22" fmla="*/ 390 w 740"/>
                <a:gd name="T23" fmla="*/ 0 h 797"/>
                <a:gd name="T24" fmla="*/ 386 w 740"/>
                <a:gd name="T25" fmla="*/ 83 h 797"/>
                <a:gd name="T26" fmla="*/ 531 w 740"/>
                <a:gd name="T27" fmla="*/ 236 h 797"/>
                <a:gd name="T28" fmla="*/ 228 w 740"/>
                <a:gd name="T29" fmla="*/ 236 h 797"/>
                <a:gd name="T30" fmla="*/ 386 w 740"/>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797">
                  <a:moveTo>
                    <a:pt x="390" y="0"/>
                  </a:moveTo>
                  <a:cubicBezTo>
                    <a:pt x="129" y="0"/>
                    <a:pt x="0" y="124"/>
                    <a:pt x="0" y="373"/>
                  </a:cubicBezTo>
                  <a:cubicBezTo>
                    <a:pt x="0" y="639"/>
                    <a:pt x="170" y="796"/>
                    <a:pt x="456" y="796"/>
                  </a:cubicBezTo>
                  <a:cubicBezTo>
                    <a:pt x="581" y="796"/>
                    <a:pt x="676" y="767"/>
                    <a:pt x="714" y="755"/>
                  </a:cubicBezTo>
                  <a:lnTo>
                    <a:pt x="726" y="751"/>
                  </a:lnTo>
                  <a:lnTo>
                    <a:pt x="726" y="651"/>
                  </a:lnTo>
                  <a:lnTo>
                    <a:pt x="705" y="660"/>
                  </a:lnTo>
                  <a:cubicBezTo>
                    <a:pt x="672" y="672"/>
                    <a:pt x="610" y="684"/>
                    <a:pt x="539" y="684"/>
                  </a:cubicBezTo>
                  <a:cubicBezTo>
                    <a:pt x="315" y="684"/>
                    <a:pt x="232" y="498"/>
                    <a:pt x="228" y="332"/>
                  </a:cubicBezTo>
                  <a:lnTo>
                    <a:pt x="739" y="332"/>
                  </a:lnTo>
                  <a:lnTo>
                    <a:pt x="739" y="315"/>
                  </a:lnTo>
                  <a:cubicBezTo>
                    <a:pt x="739" y="104"/>
                    <a:pt x="622" y="0"/>
                    <a:pt x="390" y="0"/>
                  </a:cubicBezTo>
                  <a:close/>
                  <a:moveTo>
                    <a:pt x="386" y="83"/>
                  </a:moveTo>
                  <a:cubicBezTo>
                    <a:pt x="498" y="83"/>
                    <a:pt x="527" y="162"/>
                    <a:pt x="531" y="236"/>
                  </a:cubicBezTo>
                  <a:lnTo>
                    <a:pt x="228" y="236"/>
                  </a:lnTo>
                  <a:cubicBezTo>
                    <a:pt x="232" y="187"/>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7" name="Freeform 21">
              <a:extLst>
                <a:ext uri="{FF2B5EF4-FFF2-40B4-BE49-F238E27FC236}">
                  <a16:creationId xmlns:a16="http://schemas.microsoft.com/office/drawing/2014/main" id="{FF7B3013-28D9-A64B-A060-6708D5DA4F84}"/>
                </a:ext>
              </a:extLst>
            </p:cNvPr>
            <p:cNvSpPr>
              <a:spLocks noChangeArrowheads="1"/>
            </p:cNvSpPr>
            <p:nvPr/>
          </p:nvSpPr>
          <p:spPr bwMode="auto">
            <a:xfrm>
              <a:off x="7204075" y="4121150"/>
              <a:ext cx="212725" cy="366713"/>
            </a:xfrm>
            <a:custGeom>
              <a:avLst/>
              <a:gdLst>
                <a:gd name="T0" fmla="*/ 141 w 590"/>
                <a:gd name="T1" fmla="*/ 237 h 1017"/>
                <a:gd name="T2" fmla="*/ 0 w 590"/>
                <a:gd name="T3" fmla="*/ 237 h 1017"/>
                <a:gd name="T4" fmla="*/ 0 w 590"/>
                <a:gd name="T5" fmla="*/ 328 h 1017"/>
                <a:gd name="T6" fmla="*/ 141 w 590"/>
                <a:gd name="T7" fmla="*/ 328 h 1017"/>
                <a:gd name="T8" fmla="*/ 141 w 590"/>
                <a:gd name="T9" fmla="*/ 797 h 1017"/>
                <a:gd name="T10" fmla="*/ 427 w 590"/>
                <a:gd name="T11" fmla="*/ 1016 h 1017"/>
                <a:gd name="T12" fmla="*/ 551 w 590"/>
                <a:gd name="T13" fmla="*/ 1004 h 1017"/>
                <a:gd name="T14" fmla="*/ 564 w 590"/>
                <a:gd name="T15" fmla="*/ 1004 h 1017"/>
                <a:gd name="T16" fmla="*/ 564 w 590"/>
                <a:gd name="T17" fmla="*/ 909 h 1017"/>
                <a:gd name="T18" fmla="*/ 547 w 590"/>
                <a:gd name="T19" fmla="*/ 913 h 1017"/>
                <a:gd name="T20" fmla="*/ 485 w 590"/>
                <a:gd name="T21" fmla="*/ 917 h 1017"/>
                <a:gd name="T22" fmla="*/ 352 w 590"/>
                <a:gd name="T23" fmla="*/ 772 h 1017"/>
                <a:gd name="T24" fmla="*/ 352 w 590"/>
                <a:gd name="T25" fmla="*/ 328 h 1017"/>
                <a:gd name="T26" fmla="*/ 589 w 590"/>
                <a:gd name="T27" fmla="*/ 328 h 1017"/>
                <a:gd name="T28" fmla="*/ 589 w 590"/>
                <a:gd name="T29" fmla="*/ 237 h 1017"/>
                <a:gd name="T30" fmla="*/ 352 w 590"/>
                <a:gd name="T31" fmla="*/ 237 h 1017"/>
                <a:gd name="T32" fmla="*/ 352 w 590"/>
                <a:gd name="T33" fmla="*/ 0 h 1017"/>
                <a:gd name="T34" fmla="*/ 141 w 590"/>
                <a:gd name="T35" fmla="*/ 0 h 1017"/>
                <a:gd name="T36" fmla="*/ 141 w 590"/>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0" h="1017">
                  <a:moveTo>
                    <a:pt x="141" y="237"/>
                  </a:moveTo>
                  <a:lnTo>
                    <a:pt x="0" y="237"/>
                  </a:lnTo>
                  <a:lnTo>
                    <a:pt x="0" y="328"/>
                  </a:lnTo>
                  <a:lnTo>
                    <a:pt x="141" y="328"/>
                  </a:lnTo>
                  <a:lnTo>
                    <a:pt x="141" y="797"/>
                  </a:lnTo>
                  <a:cubicBezTo>
                    <a:pt x="141" y="1000"/>
                    <a:pt x="269" y="1016"/>
                    <a:pt x="427" y="1016"/>
                  </a:cubicBezTo>
                  <a:cubicBezTo>
                    <a:pt x="464" y="1016"/>
                    <a:pt x="506" y="1012"/>
                    <a:pt x="551" y="1004"/>
                  </a:cubicBezTo>
                  <a:lnTo>
                    <a:pt x="564" y="1004"/>
                  </a:lnTo>
                  <a:lnTo>
                    <a:pt x="564" y="909"/>
                  </a:lnTo>
                  <a:lnTo>
                    <a:pt x="547" y="913"/>
                  </a:lnTo>
                  <a:cubicBezTo>
                    <a:pt x="531" y="917"/>
                    <a:pt x="510" y="917"/>
                    <a:pt x="485" y="917"/>
                  </a:cubicBezTo>
                  <a:cubicBezTo>
                    <a:pt x="361" y="917"/>
                    <a:pt x="352" y="880"/>
                    <a:pt x="352" y="772"/>
                  </a:cubicBezTo>
                  <a:lnTo>
                    <a:pt x="352" y="328"/>
                  </a:lnTo>
                  <a:lnTo>
                    <a:pt x="589" y="328"/>
                  </a:lnTo>
                  <a:lnTo>
                    <a:pt x="589"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8" name="Freeform 22">
              <a:extLst>
                <a:ext uri="{FF2B5EF4-FFF2-40B4-BE49-F238E27FC236}">
                  <a16:creationId xmlns:a16="http://schemas.microsoft.com/office/drawing/2014/main" id="{FC0A6B0C-2650-EE46-903A-3A00341DB0E4}"/>
                </a:ext>
              </a:extLst>
            </p:cNvPr>
            <p:cNvSpPr>
              <a:spLocks noChangeArrowheads="1"/>
            </p:cNvSpPr>
            <p:nvPr/>
          </p:nvSpPr>
          <p:spPr bwMode="auto">
            <a:xfrm>
              <a:off x="6850063" y="4206875"/>
              <a:ext cx="331787" cy="274638"/>
            </a:xfrm>
            <a:custGeom>
              <a:avLst/>
              <a:gdLst>
                <a:gd name="T0" fmla="*/ 705 w 921"/>
                <a:gd name="T1" fmla="*/ 248 h 764"/>
                <a:gd name="T2" fmla="*/ 920 w 921"/>
                <a:gd name="T3" fmla="*/ 0 h 764"/>
                <a:gd name="T4" fmla="*/ 701 w 921"/>
                <a:gd name="T5" fmla="*/ 0 h 764"/>
                <a:gd name="T6" fmla="*/ 497 w 921"/>
                <a:gd name="T7" fmla="*/ 236 h 764"/>
                <a:gd name="T8" fmla="*/ 319 w 921"/>
                <a:gd name="T9" fmla="*/ 0 h 764"/>
                <a:gd name="T10" fmla="*/ 0 w 921"/>
                <a:gd name="T11" fmla="*/ 0 h 764"/>
                <a:gd name="T12" fmla="*/ 0 w 921"/>
                <a:gd name="T13" fmla="*/ 62 h 764"/>
                <a:gd name="T14" fmla="*/ 12 w 921"/>
                <a:gd name="T15" fmla="*/ 62 h 764"/>
                <a:gd name="T16" fmla="*/ 211 w 921"/>
                <a:gd name="T17" fmla="*/ 178 h 764"/>
                <a:gd name="T18" fmla="*/ 344 w 921"/>
                <a:gd name="T19" fmla="*/ 352 h 764"/>
                <a:gd name="T20" fmla="*/ 128 w 921"/>
                <a:gd name="T21" fmla="*/ 601 h 764"/>
                <a:gd name="T22" fmla="*/ 348 w 921"/>
                <a:gd name="T23" fmla="*/ 601 h 764"/>
                <a:gd name="T24" fmla="*/ 443 w 921"/>
                <a:gd name="T25" fmla="*/ 489 h 764"/>
                <a:gd name="T26" fmla="*/ 651 w 921"/>
                <a:gd name="T27" fmla="*/ 763 h 764"/>
                <a:gd name="T28" fmla="*/ 900 w 921"/>
                <a:gd name="T29" fmla="*/ 763 h 764"/>
                <a:gd name="T30" fmla="*/ 506 w 921"/>
                <a:gd name="T31" fmla="*/ 248 h 764"/>
                <a:gd name="T32" fmla="*/ 705 w 921"/>
                <a:gd name="T33" fmla="*/ 24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764">
                  <a:moveTo>
                    <a:pt x="705" y="248"/>
                  </a:moveTo>
                  <a:lnTo>
                    <a:pt x="920" y="0"/>
                  </a:lnTo>
                  <a:lnTo>
                    <a:pt x="701" y="0"/>
                  </a:lnTo>
                  <a:lnTo>
                    <a:pt x="497" y="236"/>
                  </a:lnTo>
                  <a:lnTo>
                    <a:pt x="319" y="0"/>
                  </a:lnTo>
                  <a:lnTo>
                    <a:pt x="0" y="0"/>
                  </a:lnTo>
                  <a:lnTo>
                    <a:pt x="0" y="62"/>
                  </a:lnTo>
                  <a:lnTo>
                    <a:pt x="12" y="62"/>
                  </a:lnTo>
                  <a:cubicBezTo>
                    <a:pt x="120" y="70"/>
                    <a:pt x="145" y="87"/>
                    <a:pt x="211" y="178"/>
                  </a:cubicBezTo>
                  <a:lnTo>
                    <a:pt x="344" y="352"/>
                  </a:lnTo>
                  <a:lnTo>
                    <a:pt x="128" y="601"/>
                  </a:lnTo>
                  <a:lnTo>
                    <a:pt x="348" y="601"/>
                  </a:lnTo>
                  <a:lnTo>
                    <a:pt x="443" y="489"/>
                  </a:lnTo>
                  <a:lnTo>
                    <a:pt x="651" y="763"/>
                  </a:lnTo>
                  <a:lnTo>
                    <a:pt x="900" y="763"/>
                  </a:lnTo>
                  <a:lnTo>
                    <a:pt x="506" y="248"/>
                  </a:lnTo>
                  <a:lnTo>
                    <a:pt x="705" y="24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9" name="Freeform 23">
              <a:extLst>
                <a:ext uri="{FF2B5EF4-FFF2-40B4-BE49-F238E27FC236}">
                  <a16:creationId xmlns:a16="http://schemas.microsoft.com/office/drawing/2014/main" id="{B20E0327-FDB7-B64E-AC54-0011F59D99EA}"/>
                </a:ext>
              </a:extLst>
            </p:cNvPr>
            <p:cNvSpPr>
              <a:spLocks noChangeArrowheads="1"/>
            </p:cNvSpPr>
            <p:nvPr/>
          </p:nvSpPr>
          <p:spPr bwMode="auto">
            <a:xfrm>
              <a:off x="7175500" y="4010025"/>
              <a:ext cx="176213" cy="111125"/>
            </a:xfrm>
            <a:custGeom>
              <a:avLst/>
              <a:gdLst>
                <a:gd name="T0" fmla="*/ 224 w 490"/>
                <a:gd name="T1" fmla="*/ 307 h 308"/>
                <a:gd name="T2" fmla="*/ 0 w 490"/>
                <a:gd name="T3" fmla="*/ 307 h 308"/>
                <a:gd name="T4" fmla="*/ 269 w 490"/>
                <a:gd name="T5" fmla="*/ 0 h 308"/>
                <a:gd name="T6" fmla="*/ 489 w 490"/>
                <a:gd name="T7" fmla="*/ 0 h 308"/>
                <a:gd name="T8" fmla="*/ 224 w 490"/>
                <a:gd name="T9" fmla="*/ 307 h 308"/>
              </a:gdLst>
              <a:ahLst/>
              <a:cxnLst>
                <a:cxn ang="0">
                  <a:pos x="T0" y="T1"/>
                </a:cxn>
                <a:cxn ang="0">
                  <a:pos x="T2" y="T3"/>
                </a:cxn>
                <a:cxn ang="0">
                  <a:pos x="T4" y="T5"/>
                </a:cxn>
                <a:cxn ang="0">
                  <a:pos x="T6" y="T7"/>
                </a:cxn>
                <a:cxn ang="0">
                  <a:pos x="T8" y="T9"/>
                </a:cxn>
              </a:cxnLst>
              <a:rect l="0" t="0" r="r" b="b"/>
              <a:pathLst>
                <a:path w="490" h="308">
                  <a:moveTo>
                    <a:pt x="224" y="307"/>
                  </a:moveTo>
                  <a:lnTo>
                    <a:pt x="0" y="307"/>
                  </a:lnTo>
                  <a:lnTo>
                    <a:pt x="269" y="0"/>
                  </a:lnTo>
                  <a:lnTo>
                    <a:pt x="489" y="0"/>
                  </a:lnTo>
                  <a:lnTo>
                    <a:pt x="224" y="307"/>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grpSp>
      <p:pic>
        <p:nvPicPr>
          <p:cNvPr id="3" name="Picture 2" descr="A black text on a white background&#10;&#10;Description automatically generated">
            <a:extLst>
              <a:ext uri="{FF2B5EF4-FFF2-40B4-BE49-F238E27FC236}">
                <a16:creationId xmlns:a16="http://schemas.microsoft.com/office/drawing/2014/main" id="{D2191D95-6212-453E-02AD-EBFD781C0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4261" y="1723717"/>
            <a:ext cx="6115479" cy="1696066"/>
          </a:xfrm>
          <a:prstGeom prst="rect">
            <a:avLst/>
          </a:prstGeom>
        </p:spPr>
      </p:pic>
    </p:spTree>
    <p:extLst>
      <p:ext uri="{BB962C8B-B14F-4D97-AF65-F5344CB8AC3E}">
        <p14:creationId xmlns:p14="http://schemas.microsoft.com/office/powerpoint/2010/main" val="209976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7_Title Slide">
    <p:spTree>
      <p:nvGrpSpPr>
        <p:cNvPr id="1" name=""/>
        <p:cNvGrpSpPr/>
        <p:nvPr/>
      </p:nvGrpSpPr>
      <p:grpSpPr>
        <a:xfrm>
          <a:off x="0" y="0"/>
          <a:ext cx="0" cy="0"/>
          <a:chOff x="0" y="0"/>
          <a:chExt cx="0" cy="0"/>
        </a:xfrm>
      </p:grpSpPr>
      <p:pic>
        <p:nvPicPr>
          <p:cNvPr id="4" name="black grey gradient">
            <a:extLst>
              <a:ext uri="{FF2B5EF4-FFF2-40B4-BE49-F238E27FC236}">
                <a16:creationId xmlns:a16="http://schemas.microsoft.com/office/drawing/2014/main" id="{C2BDBC01-CB5E-614E-96CD-7877ADB83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0" y="0"/>
            <a:ext cx="9144000" cy="5143500"/>
          </a:xfrm>
          <a:prstGeom prst="rect">
            <a:avLst/>
          </a:prstGeom>
        </p:spPr>
      </p:pic>
      <p:sp>
        <p:nvSpPr>
          <p:cNvPr id="56" name="Subtitle 2"/>
          <p:cNvSpPr>
            <a:spLocks noGrp="1"/>
          </p:cNvSpPr>
          <p:nvPr>
            <p:ph type="subTitle" idx="1" hasCustomPrompt="1"/>
          </p:nvPr>
        </p:nvSpPr>
        <p:spPr>
          <a:xfrm>
            <a:off x="637413" y="3831885"/>
            <a:ext cx="3310222" cy="620319"/>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sp>
        <p:nvSpPr>
          <p:cNvPr id="58" name="Text Placeholder 6"/>
          <p:cNvSpPr>
            <a:spLocks noGrp="1"/>
          </p:cNvSpPr>
          <p:nvPr>
            <p:ph type="body" sz="quarter" idx="11" hasCustomPrompt="1"/>
          </p:nvPr>
        </p:nvSpPr>
        <p:spPr>
          <a:xfrm>
            <a:off x="4904119"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4904119"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6D8DDDF2-58D2-F4F8-3F3B-80AEADD4AC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7698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pic>
        <p:nvPicPr>
          <p:cNvPr id="4" name="black grey gradient">
            <a:extLst>
              <a:ext uri="{FF2B5EF4-FFF2-40B4-BE49-F238E27FC236}">
                <a16:creationId xmlns:a16="http://schemas.microsoft.com/office/drawing/2014/main" id="{C2BDBC01-CB5E-614E-96CD-7877ADB83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0" y="0"/>
            <a:ext cx="9144000" cy="5143500"/>
          </a:xfrm>
          <a:prstGeom prst="rect">
            <a:avLst/>
          </a:prstGeom>
        </p:spPr>
      </p:pic>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sp>
        <p:nvSpPr>
          <p:cNvPr id="58" name="Text Placeholder 6"/>
          <p:cNvSpPr>
            <a:spLocks noGrp="1"/>
          </p:cNvSpPr>
          <p:nvPr>
            <p:ph type="body" sz="quarter" idx="11" hasCustomPrompt="1"/>
          </p:nvPr>
        </p:nvSpPr>
        <p:spPr>
          <a:xfrm>
            <a:off x="634770"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634770"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45C6F824-1BE8-C24A-E993-2816184120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6324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ictur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44000"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47" r="58075"/>
          <a:stretch/>
        </p:blipFill>
        <p:spPr>
          <a:xfrm>
            <a:off x="5444261" y="-1"/>
            <a:ext cx="3699739" cy="4663749"/>
          </a:xfrm>
          <a:prstGeom prst="rect">
            <a:avLst/>
          </a:prstGeom>
        </p:spPr>
      </p:pic>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Picture Placeholder 29">
            <a:extLst>
              <a:ext uri="{FF2B5EF4-FFF2-40B4-BE49-F238E27FC236}">
                <a16:creationId xmlns:a16="http://schemas.microsoft.com/office/drawing/2014/main" id="{8324169F-9F13-A9F8-35F3-D79919325984}"/>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Tree>
    <p:extLst>
      <p:ext uri="{BB962C8B-B14F-4D97-AF65-F5344CB8AC3E}">
        <p14:creationId xmlns:p14="http://schemas.microsoft.com/office/powerpoint/2010/main" val="263851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66C97-F5EF-A34E-BFDF-60231EEDED8D}"/>
              </a:ext>
            </a:extLst>
          </p:cNvPr>
          <p:cNvSpPr/>
          <p:nvPr userDrawn="1"/>
        </p:nvSpPr>
        <p:spPr>
          <a:xfrm>
            <a:off x="0" y="0"/>
            <a:ext cx="9153144" cy="5157216"/>
          </a:xfrm>
          <a:prstGeom prst="rect">
            <a:avLst/>
          </a:prstGeom>
          <a:gradFill>
            <a:gsLst>
              <a:gs pos="0">
                <a:schemeClr val="accent2">
                  <a:lumMod val="42000"/>
                </a:schemeClr>
              </a:gs>
              <a:gs pos="93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sp>
        <p:nvSpPr>
          <p:cNvPr id="37" name="Subtitle 2">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3831885"/>
            <a:ext cx="3310222" cy="620319"/>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4904119"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4904119"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pic>
        <p:nvPicPr>
          <p:cNvPr id="2" name="Graphic 1">
            <a:extLst>
              <a:ext uri="{FF2B5EF4-FFF2-40B4-BE49-F238E27FC236}">
                <a16:creationId xmlns:a16="http://schemas.microsoft.com/office/drawing/2014/main" id="{F3A4BD0D-CFFF-74C0-4A2D-E013EC9052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10282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66C97-F5EF-A34E-BFDF-60231EEDED8D}"/>
              </a:ext>
            </a:extLst>
          </p:cNvPr>
          <p:cNvSpPr/>
          <p:nvPr userDrawn="1"/>
        </p:nvSpPr>
        <p:spPr>
          <a:xfrm>
            <a:off x="0" y="0"/>
            <a:ext cx="9153144" cy="5157216"/>
          </a:xfrm>
          <a:prstGeom prst="rect">
            <a:avLst/>
          </a:prstGeom>
          <a:gradFill>
            <a:gsLst>
              <a:gs pos="0">
                <a:schemeClr val="accent2">
                  <a:lumMod val="42000"/>
                </a:schemeClr>
              </a:gs>
              <a:gs pos="93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sp>
        <p:nvSpPr>
          <p:cNvPr id="40" name="Text Placeholder 6">
            <a:extLst>
              <a:ext uri="{FF2B5EF4-FFF2-40B4-BE49-F238E27FC236}">
                <a16:creationId xmlns:a16="http://schemas.microsoft.com/office/drawing/2014/main" id="{1AF46A1C-3446-614F-91A4-BF8221DA66CD}"/>
              </a:ext>
            </a:extLst>
          </p:cNvPr>
          <p:cNvSpPr>
            <a:spLocks noGrp="1"/>
          </p:cNvSpPr>
          <p:nvPr>
            <p:ph type="body" sz="quarter" idx="11" hasCustomPrompt="1"/>
          </p:nvPr>
        </p:nvSpPr>
        <p:spPr>
          <a:xfrm>
            <a:off x="634770"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41" name="Text Placeholder 8">
            <a:extLst>
              <a:ext uri="{FF2B5EF4-FFF2-40B4-BE49-F238E27FC236}">
                <a16:creationId xmlns:a16="http://schemas.microsoft.com/office/drawing/2014/main" id="{0B5020BB-700C-2D4C-A089-3094495DD3E8}"/>
              </a:ext>
            </a:extLst>
          </p:cNvPr>
          <p:cNvSpPr>
            <a:spLocks noGrp="1"/>
          </p:cNvSpPr>
          <p:nvPr>
            <p:ph type="body" sz="quarter" idx="12" hasCustomPrompt="1"/>
          </p:nvPr>
        </p:nvSpPr>
        <p:spPr>
          <a:xfrm>
            <a:off x="634770"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pic>
        <p:nvPicPr>
          <p:cNvPr id="2" name="Graphic 1">
            <a:extLst>
              <a:ext uri="{FF2B5EF4-FFF2-40B4-BE49-F238E27FC236}">
                <a16:creationId xmlns:a16="http://schemas.microsoft.com/office/drawing/2014/main" id="{1C1685DE-C497-892B-3951-2E18F75DE1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423722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pic>
        <p:nvPicPr>
          <p:cNvPr id="36" name="black grey gradient">
            <a:extLst>
              <a:ext uri="{FF2B5EF4-FFF2-40B4-BE49-F238E27FC236}">
                <a16:creationId xmlns:a16="http://schemas.microsoft.com/office/drawing/2014/main" id="{3095B0D2-2913-1E4A-92FF-FB612BDEB7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0" y="0"/>
            <a:ext cx="9144000" cy="5157216"/>
          </a:xfrm>
          <a:prstGeom prst="rect">
            <a:avLst/>
          </a:prstGeom>
        </p:spPr>
      </p:pic>
      <p:pic>
        <p:nvPicPr>
          <p:cNvPr id="4" name="Picture 3" descr="Two people looking at a computer screen&#10;&#10;Description automatically generated with medium confidence">
            <a:extLst>
              <a:ext uri="{FF2B5EF4-FFF2-40B4-BE49-F238E27FC236}">
                <a16:creationId xmlns:a16="http://schemas.microsoft.com/office/drawing/2014/main" id="{ACB9411E-B230-124E-93D7-71DEED0CEC9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942892" y="0"/>
            <a:ext cx="3199497" cy="5157216"/>
          </a:xfrm>
          <a:prstGeom prst="rect">
            <a:avLst/>
          </a:prstGeom>
        </p:spPr>
      </p:pic>
      <p:sp>
        <p:nvSpPr>
          <p:cNvPr id="70" name="Rectangle 69">
            <a:extLst>
              <a:ext uri="{FF2B5EF4-FFF2-40B4-BE49-F238E27FC236}">
                <a16:creationId xmlns:a16="http://schemas.microsoft.com/office/drawing/2014/main" id="{02890FDD-E5D1-4099-9F8C-FDDC8845E06F}"/>
              </a:ext>
            </a:extLst>
          </p:cNvPr>
          <p:cNvSpPr/>
          <p:nvPr userDrawn="1"/>
        </p:nvSpPr>
        <p:spPr>
          <a:xfrm>
            <a:off x="5954049" y="0"/>
            <a:ext cx="3189951" cy="4917679"/>
          </a:xfrm>
          <a:prstGeom prst="rect">
            <a:avLst/>
          </a:prstGeom>
          <a:gradFill flip="none" rotWithShape="1">
            <a:gsLst>
              <a:gs pos="63000">
                <a:schemeClr val="tx2">
                  <a:alpha val="0"/>
                </a:schemeClr>
              </a:gs>
              <a:gs pos="100000">
                <a:schemeClr val="tx2">
                  <a:alpha val="99332"/>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6" name="Subtitle 2"/>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7" name="Title 1"/>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58" name="Text Placeholder 6"/>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9" name="Text Placeholder 8"/>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69" name="TextBox 68">
            <a:extLst>
              <a:ext uri="{FF2B5EF4-FFF2-40B4-BE49-F238E27FC236}">
                <a16:creationId xmlns:a16="http://schemas.microsoft.com/office/drawing/2014/main" id="{F7A76005-52C4-4175-98F3-A93E756F20FA}"/>
              </a:ext>
            </a:extLst>
          </p:cNvPr>
          <p:cNvSpPr txBox="1"/>
          <p:nvPr userDrawn="1"/>
        </p:nvSpPr>
        <p:spPr>
          <a:xfrm>
            <a:off x="7111475" y="4911221"/>
            <a:ext cx="199285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64499D90-9D80-2A30-7D2A-77C4F59D04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80078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pic>
        <p:nvPicPr>
          <p:cNvPr id="3" name="Picture 2" descr="A high angle view of a city&#10;&#10;Description automatically generated with low confidence">
            <a:extLst>
              <a:ext uri="{FF2B5EF4-FFF2-40B4-BE49-F238E27FC236}">
                <a16:creationId xmlns:a16="http://schemas.microsoft.com/office/drawing/2014/main" id="{C31A5DA1-D97C-B14B-A1AD-9EB6A8AD26F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945210" y="0"/>
            <a:ext cx="3197179" cy="5157216"/>
          </a:xfrm>
          <a:prstGeom prst="rect">
            <a:avLst/>
          </a:prstGeom>
        </p:spPr>
      </p:pic>
      <p:sp>
        <p:nvSpPr>
          <p:cNvPr id="74" name="Rectangle 73">
            <a:extLst>
              <a:ext uri="{FF2B5EF4-FFF2-40B4-BE49-F238E27FC236}">
                <a16:creationId xmlns:a16="http://schemas.microsoft.com/office/drawing/2014/main" id="{261FBF55-7FF2-684D-9995-F81F8F234543}"/>
              </a:ext>
            </a:extLst>
          </p:cNvPr>
          <p:cNvSpPr/>
          <p:nvPr userDrawn="1"/>
        </p:nvSpPr>
        <p:spPr>
          <a:xfrm>
            <a:off x="5942621" y="0"/>
            <a:ext cx="3197179" cy="4917679"/>
          </a:xfrm>
          <a:prstGeom prst="rect">
            <a:avLst/>
          </a:prstGeom>
          <a:gradFill flip="none" rotWithShape="1">
            <a:gsLst>
              <a:gs pos="66000">
                <a:schemeClr val="tx2">
                  <a:alpha val="0"/>
                </a:schemeClr>
              </a:gs>
              <a:gs pos="86000">
                <a:schemeClr val="tx2">
                  <a:alpha val="69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43" name="Footer">
            <a:extLst>
              <a:ext uri="{FF2B5EF4-FFF2-40B4-BE49-F238E27FC236}">
                <a16:creationId xmlns:a16="http://schemas.microsoft.com/office/drawing/2014/main" id="{F108DFB1-67A6-2644-9166-4B44C332FCA2}"/>
              </a:ext>
            </a:extLst>
          </p:cNvPr>
          <p:cNvSpPr txBox="1"/>
          <p:nvPr userDrawn="1"/>
        </p:nvSpPr>
        <p:spPr>
          <a:xfrm>
            <a:off x="7157962" y="4911221"/>
            <a:ext cx="1946366" cy="18466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tx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F0D7C52C-892F-68C2-331E-52650B1A8B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9706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145A0E2-757F-D34D-A67D-72D9956859BA}"/>
              </a:ext>
            </a:extLst>
          </p:cNvPr>
          <p:cNvSpPr/>
          <p:nvPr userDrawn="1"/>
        </p:nvSpPr>
        <p:spPr>
          <a:xfrm>
            <a:off x="-1" y="0"/>
            <a:ext cx="5991967" cy="5143500"/>
          </a:xfrm>
          <a:prstGeom prst="rect">
            <a:avLst/>
          </a:prstGeom>
          <a:gradFill flip="none" rotWithShape="1">
            <a:gsLst>
              <a:gs pos="0">
                <a:schemeClr val="tx2"/>
              </a:gs>
              <a:gs pos="66000">
                <a:srgbClr val="1922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8" name="Picture 7" descr="A picture containing keyboard, electronics, light, close&#10;&#10;Description automatically generated">
            <a:extLst>
              <a:ext uri="{FF2B5EF4-FFF2-40B4-BE49-F238E27FC236}">
                <a16:creationId xmlns:a16="http://schemas.microsoft.com/office/drawing/2014/main" id="{C32B0849-2B0B-6C4C-BA95-E68E1903188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954049" y="0"/>
            <a:ext cx="3189951" cy="5143500"/>
          </a:xfrm>
          <a:prstGeom prst="rect">
            <a:avLst/>
          </a:prstGeom>
        </p:spPr>
      </p:pic>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0" name="Footer">
            <a:extLst>
              <a:ext uri="{FF2B5EF4-FFF2-40B4-BE49-F238E27FC236}">
                <a16:creationId xmlns:a16="http://schemas.microsoft.com/office/drawing/2014/main" id="{E0877B21-C48F-DA42-AC05-56B8C786636C}"/>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latin typeface="Neue Haas Grotesk Text Pro" panose="020B0504020202020204" pitchFamily="34" charset="77"/>
                <a:ea typeface="+mn-ea"/>
                <a:cs typeface="+mn-cs"/>
              </a:rPr>
              <a:t>© Hitachi Vantara LLC 2023. All Rights Reserved.</a:t>
            </a:r>
          </a:p>
        </p:txBody>
      </p:sp>
      <p:sp>
        <p:nvSpPr>
          <p:cNvPr id="41" name="Subtitle 2">
            <a:extLst>
              <a:ext uri="{FF2B5EF4-FFF2-40B4-BE49-F238E27FC236}">
                <a16:creationId xmlns:a16="http://schemas.microsoft.com/office/drawing/2014/main" id="{006DF4F8-BB34-EC43-99DA-9D3A451F68AA}"/>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2" name="Title 1">
            <a:extLst>
              <a:ext uri="{FF2B5EF4-FFF2-40B4-BE49-F238E27FC236}">
                <a16:creationId xmlns:a16="http://schemas.microsoft.com/office/drawing/2014/main" id="{50291F8B-692F-1F4E-8B62-13F31A1C4202}"/>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3" name="Text Placeholder 6">
            <a:extLst>
              <a:ext uri="{FF2B5EF4-FFF2-40B4-BE49-F238E27FC236}">
                <a16:creationId xmlns:a16="http://schemas.microsoft.com/office/drawing/2014/main" id="{38B5748F-2548-4143-9059-9AB6DF260C5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4" name="Text Placeholder 8">
            <a:extLst>
              <a:ext uri="{FF2B5EF4-FFF2-40B4-BE49-F238E27FC236}">
                <a16:creationId xmlns:a16="http://schemas.microsoft.com/office/drawing/2014/main" id="{07AF4C3A-CEC6-9F4B-AE7F-C5FA16BE2378}"/>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3" name="Graphic 2">
            <a:extLst>
              <a:ext uri="{FF2B5EF4-FFF2-40B4-BE49-F238E27FC236}">
                <a16:creationId xmlns:a16="http://schemas.microsoft.com/office/drawing/2014/main" id="{1C4BE73D-FA01-76F6-7026-27F8234754B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11086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F64E7BF-A90A-D046-8CF7-57C6617BDD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931734" y="0"/>
            <a:ext cx="3212265" cy="5157216"/>
          </a:xfrm>
          <a:prstGeom prst="rect">
            <a:avLst/>
          </a:prstGeom>
        </p:spPr>
      </p:pic>
      <p:sp>
        <p:nvSpPr>
          <p:cNvPr id="41" name="Rectangle 40">
            <a:extLst>
              <a:ext uri="{FF2B5EF4-FFF2-40B4-BE49-F238E27FC236}">
                <a16:creationId xmlns:a16="http://schemas.microsoft.com/office/drawing/2014/main" id="{86272875-7CFB-E54E-A464-DFC119BD2050}"/>
              </a:ext>
            </a:extLst>
          </p:cNvPr>
          <p:cNvSpPr/>
          <p:nvPr userDrawn="1"/>
        </p:nvSpPr>
        <p:spPr>
          <a:xfrm>
            <a:off x="0" y="0"/>
            <a:ext cx="5955030" cy="5157216"/>
          </a:xfrm>
          <a:prstGeom prst="rect">
            <a:avLst/>
          </a:prstGeom>
          <a:gradFill>
            <a:gsLst>
              <a:gs pos="0">
                <a:schemeClr val="accent2">
                  <a:lumMod val="42000"/>
                </a:schemeClr>
              </a:gs>
              <a:gs pos="93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0" name="Rectangle 39">
            <a:extLst>
              <a:ext uri="{FF2B5EF4-FFF2-40B4-BE49-F238E27FC236}">
                <a16:creationId xmlns:a16="http://schemas.microsoft.com/office/drawing/2014/main" id="{A4A9F135-63EB-41DD-9D10-F093A1C6C474}"/>
              </a:ext>
            </a:extLst>
          </p:cNvPr>
          <p:cNvSpPr/>
          <p:nvPr userDrawn="1"/>
        </p:nvSpPr>
        <p:spPr>
          <a:xfrm>
            <a:off x="5954049" y="0"/>
            <a:ext cx="3188340" cy="5157216"/>
          </a:xfrm>
          <a:prstGeom prst="rect">
            <a:avLst/>
          </a:prstGeom>
          <a:gradFill flip="none" rotWithShape="1">
            <a:gsLst>
              <a:gs pos="62000">
                <a:schemeClr val="tx2">
                  <a:alpha val="0"/>
                </a:schemeClr>
              </a:gs>
              <a:gs pos="100000">
                <a:schemeClr val="tx2">
                  <a:alpha val="40922"/>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71" name="TextBox 70">
            <a:extLst>
              <a:ext uri="{FF2B5EF4-FFF2-40B4-BE49-F238E27FC236}">
                <a16:creationId xmlns:a16="http://schemas.microsoft.com/office/drawing/2014/main" id="{DF71123C-018F-4E44-BF40-3D8E854CE3C5}"/>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36" name="Subtitle 2">
            <a:extLst>
              <a:ext uri="{FF2B5EF4-FFF2-40B4-BE49-F238E27FC236}">
                <a16:creationId xmlns:a16="http://schemas.microsoft.com/office/drawing/2014/main" id="{2B8E7BD2-3B32-0A4A-ABDB-7E2799AA934C}"/>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37" name="Title 1">
            <a:extLst>
              <a:ext uri="{FF2B5EF4-FFF2-40B4-BE49-F238E27FC236}">
                <a16:creationId xmlns:a16="http://schemas.microsoft.com/office/drawing/2014/main" id="{D242396F-1945-F44A-BE64-D05A3FB7668F}"/>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69" name="Text Placeholder 6">
            <a:extLst>
              <a:ext uri="{FF2B5EF4-FFF2-40B4-BE49-F238E27FC236}">
                <a16:creationId xmlns:a16="http://schemas.microsoft.com/office/drawing/2014/main" id="{59F31F78-822A-454E-8AF0-5009AA4F736A}"/>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2" name="Text Placeholder 8">
            <a:extLst>
              <a:ext uri="{FF2B5EF4-FFF2-40B4-BE49-F238E27FC236}">
                <a16:creationId xmlns:a16="http://schemas.microsoft.com/office/drawing/2014/main" id="{5F88184B-F7AD-634F-BD60-9D652B0F961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2" name="Graphic 1">
            <a:extLst>
              <a:ext uri="{FF2B5EF4-FFF2-40B4-BE49-F238E27FC236}">
                <a16:creationId xmlns:a16="http://schemas.microsoft.com/office/drawing/2014/main" id="{72BB817D-083C-9AC1-8AEE-CDCECC1DB16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31747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40" name="black grey gradient">
            <a:extLst>
              <a:ext uri="{FF2B5EF4-FFF2-40B4-BE49-F238E27FC236}">
                <a16:creationId xmlns:a16="http://schemas.microsoft.com/office/drawing/2014/main" id="{F52260E3-062C-9D4B-8D84-FD84B3F517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0" y="0"/>
            <a:ext cx="9144000" cy="5143500"/>
          </a:xfrm>
          <a:prstGeom prst="rect">
            <a:avLst/>
          </a:prstGeom>
        </p:spPr>
      </p:pic>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pic>
        <p:nvPicPr>
          <p:cNvPr id="3" name="Picture 2" descr="Timeline&#10;&#10;Description automatically generated with medium confidence">
            <a:extLst>
              <a:ext uri="{FF2B5EF4-FFF2-40B4-BE49-F238E27FC236}">
                <a16:creationId xmlns:a16="http://schemas.microsoft.com/office/drawing/2014/main" id="{5C6DD302-5518-0547-B454-1CDB88ED2F9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950430" y="-1"/>
            <a:ext cx="3193570" cy="5130895"/>
          </a:xfrm>
          <a:prstGeom prst="rect">
            <a:avLst/>
          </a:prstGeom>
        </p:spPr>
      </p:pic>
      <p:sp>
        <p:nvSpPr>
          <p:cNvPr id="74" name="Rectangle 73">
            <a:extLst>
              <a:ext uri="{FF2B5EF4-FFF2-40B4-BE49-F238E27FC236}">
                <a16:creationId xmlns:a16="http://schemas.microsoft.com/office/drawing/2014/main" id="{4B15973D-08B4-314C-87E6-15A6895B7CBF}"/>
              </a:ext>
            </a:extLst>
          </p:cNvPr>
          <p:cNvSpPr/>
          <p:nvPr userDrawn="1"/>
        </p:nvSpPr>
        <p:spPr>
          <a:xfrm>
            <a:off x="5946511" y="0"/>
            <a:ext cx="3201108" cy="3905310"/>
          </a:xfrm>
          <a:prstGeom prst="rect">
            <a:avLst/>
          </a:prstGeom>
          <a:gradFill flip="none" rotWithShape="1">
            <a:gsLst>
              <a:gs pos="67000">
                <a:schemeClr val="tx2">
                  <a:alpha val="0"/>
                </a:schemeClr>
              </a:gs>
              <a:gs pos="99000">
                <a:schemeClr val="tx2">
                  <a:alpha val="7911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0" name="TextBox 49">
            <a:extLst>
              <a:ext uri="{FF2B5EF4-FFF2-40B4-BE49-F238E27FC236}">
                <a16:creationId xmlns:a16="http://schemas.microsoft.com/office/drawing/2014/main" id="{50698823-E4EF-7447-9049-DD8EA44A7D27}"/>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41" name="Subtitle 2">
            <a:extLst>
              <a:ext uri="{FF2B5EF4-FFF2-40B4-BE49-F238E27FC236}">
                <a16:creationId xmlns:a16="http://schemas.microsoft.com/office/drawing/2014/main" id="{6A8C2530-F64B-1642-AC15-2F5CB19455B1}"/>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2" name="Title 1">
            <a:extLst>
              <a:ext uri="{FF2B5EF4-FFF2-40B4-BE49-F238E27FC236}">
                <a16:creationId xmlns:a16="http://schemas.microsoft.com/office/drawing/2014/main" id="{E86FD07E-5AF0-7541-81B3-7D9F00C177CD}"/>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5" name="Text Placeholder 6">
            <a:extLst>
              <a:ext uri="{FF2B5EF4-FFF2-40B4-BE49-F238E27FC236}">
                <a16:creationId xmlns:a16="http://schemas.microsoft.com/office/drawing/2014/main" id="{61C5F958-8577-EB43-AE33-FB8E0A2ECA82}"/>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68" name="Text Placeholder 8">
            <a:extLst>
              <a:ext uri="{FF2B5EF4-FFF2-40B4-BE49-F238E27FC236}">
                <a16:creationId xmlns:a16="http://schemas.microsoft.com/office/drawing/2014/main" id="{53CE189D-850F-8E45-8E66-7E3614FEA1B5}"/>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FC4DF571-247C-4E10-B06F-B1702225528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90669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4A1A2BD-6A74-7546-8B2E-B54449241751}"/>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4" name="Picture 3" descr="A person looking at a computer screen&#10;&#10;Description automatically generated with medium confidence">
            <a:extLst>
              <a:ext uri="{FF2B5EF4-FFF2-40B4-BE49-F238E27FC236}">
                <a16:creationId xmlns:a16="http://schemas.microsoft.com/office/drawing/2014/main" id="{B3E40909-A3FB-0A4B-8E30-D88ABD03EC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954049" y="0"/>
            <a:ext cx="3189951" cy="5157216"/>
          </a:xfrm>
          <a:prstGeom prst="rect">
            <a:avLst/>
          </a:prstGeom>
        </p:spPr>
      </p:pic>
      <p:sp>
        <p:nvSpPr>
          <p:cNvPr id="99" name="Rectangle 98">
            <a:extLst>
              <a:ext uri="{FF2B5EF4-FFF2-40B4-BE49-F238E27FC236}">
                <a16:creationId xmlns:a16="http://schemas.microsoft.com/office/drawing/2014/main" id="{98204697-BC57-1745-9B9F-737893867867}"/>
              </a:ext>
            </a:extLst>
          </p:cNvPr>
          <p:cNvSpPr/>
          <p:nvPr userDrawn="1"/>
        </p:nvSpPr>
        <p:spPr>
          <a:xfrm>
            <a:off x="5954049" y="0"/>
            <a:ext cx="3189951" cy="4438650"/>
          </a:xfrm>
          <a:prstGeom prst="rect">
            <a:avLst/>
          </a:prstGeom>
          <a:gradFill flip="none" rotWithShape="1">
            <a:gsLst>
              <a:gs pos="71000">
                <a:schemeClr val="tx2">
                  <a:alpha val="0"/>
                </a:schemeClr>
              </a:gs>
              <a:gs pos="100000">
                <a:schemeClr val="tx2">
                  <a:alpha val="65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0" name="Footer">
            <a:extLst>
              <a:ext uri="{FF2B5EF4-FFF2-40B4-BE49-F238E27FC236}">
                <a16:creationId xmlns:a16="http://schemas.microsoft.com/office/drawing/2014/main" id="{411635A3-60DB-BC40-8F1D-9692EA50CF6F}"/>
              </a:ext>
            </a:extLst>
          </p:cNvPr>
          <p:cNvSpPr txBox="1"/>
          <p:nvPr userDrawn="1"/>
        </p:nvSpPr>
        <p:spPr>
          <a:xfrm>
            <a:off x="7157962" y="4911221"/>
            <a:ext cx="1946366" cy="18466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35" name="Subtitle 2">
            <a:extLst>
              <a:ext uri="{FF2B5EF4-FFF2-40B4-BE49-F238E27FC236}">
                <a16:creationId xmlns:a16="http://schemas.microsoft.com/office/drawing/2014/main" id="{4CBECA70-7A69-7C4D-A404-B084FAA5B2F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tx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2" name="Title 1">
            <a:extLst>
              <a:ext uri="{FF2B5EF4-FFF2-40B4-BE49-F238E27FC236}">
                <a16:creationId xmlns:a16="http://schemas.microsoft.com/office/drawing/2014/main" id="{9935A9F9-2BFD-FE4C-B0C7-B958D9E858E7}"/>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3" name="Text Placeholder 6">
            <a:extLst>
              <a:ext uri="{FF2B5EF4-FFF2-40B4-BE49-F238E27FC236}">
                <a16:creationId xmlns:a16="http://schemas.microsoft.com/office/drawing/2014/main" id="{2B33A0D8-E631-9F46-B069-10A09D0668C6}"/>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4" name="Text Placeholder 8">
            <a:extLst>
              <a:ext uri="{FF2B5EF4-FFF2-40B4-BE49-F238E27FC236}">
                <a16:creationId xmlns:a16="http://schemas.microsoft.com/office/drawing/2014/main" id="{79E4877C-4D42-FE4D-9710-DC8027F1FF64}"/>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3" name="Graphic 2">
            <a:extLst>
              <a:ext uri="{FF2B5EF4-FFF2-40B4-BE49-F238E27FC236}">
                <a16:creationId xmlns:a16="http://schemas.microsoft.com/office/drawing/2014/main" id="{FF2963E3-76A2-BCA4-B9C4-758516E215A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410214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7" name="Image Shade">
            <a:extLst>
              <a:ext uri="{FF2B5EF4-FFF2-40B4-BE49-F238E27FC236}">
                <a16:creationId xmlns:a16="http://schemas.microsoft.com/office/drawing/2014/main" id="{1EDF1E12-23BF-BB42-BF11-6A1FF254B2D9}"/>
              </a:ext>
            </a:extLst>
          </p:cNvPr>
          <p:cNvSpPr/>
          <p:nvPr userDrawn="1"/>
        </p:nvSpPr>
        <p:spPr>
          <a:xfrm>
            <a:off x="-2" y="0"/>
            <a:ext cx="6022423" cy="5143500"/>
          </a:xfrm>
          <a:prstGeom prst="rect">
            <a:avLst/>
          </a:prstGeom>
          <a:gradFill flip="none" rotWithShape="1">
            <a:gsLst>
              <a:gs pos="3400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 name="Picture 2" descr="A picture containing text&#10;&#10;Description automatically generated">
            <a:extLst>
              <a:ext uri="{FF2B5EF4-FFF2-40B4-BE49-F238E27FC236}">
                <a16:creationId xmlns:a16="http://schemas.microsoft.com/office/drawing/2014/main" id="{29CCA336-0624-F243-81D7-3DB18D18EFA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5954049" y="0"/>
            <a:ext cx="3189951" cy="5143500"/>
          </a:xfrm>
          <a:prstGeom prst="rect">
            <a:avLst/>
          </a:prstGeom>
        </p:spPr>
      </p:pic>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3" name="Rectangle 42">
            <a:extLst>
              <a:ext uri="{FF2B5EF4-FFF2-40B4-BE49-F238E27FC236}">
                <a16:creationId xmlns:a16="http://schemas.microsoft.com/office/drawing/2014/main" id="{7DA7DCDF-9687-BF49-B8F6-8C31F682BE1E}"/>
              </a:ext>
            </a:extLst>
          </p:cNvPr>
          <p:cNvSpPr/>
          <p:nvPr userDrawn="1"/>
        </p:nvSpPr>
        <p:spPr>
          <a:xfrm>
            <a:off x="5954049" y="0"/>
            <a:ext cx="3189951" cy="5143500"/>
          </a:xfrm>
          <a:prstGeom prst="rect">
            <a:avLst/>
          </a:prstGeom>
          <a:gradFill flip="none" rotWithShape="1">
            <a:gsLst>
              <a:gs pos="66000">
                <a:schemeClr val="tx2">
                  <a:alpha val="0"/>
                </a:schemeClr>
              </a:gs>
              <a:gs pos="86000">
                <a:schemeClr val="tx2">
                  <a:alpha val="69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99" name="Footer">
            <a:extLst>
              <a:ext uri="{FF2B5EF4-FFF2-40B4-BE49-F238E27FC236}">
                <a16:creationId xmlns:a16="http://schemas.microsoft.com/office/drawing/2014/main" id="{8AF9C8D6-2120-2645-B767-C612C461170A}"/>
              </a:ext>
            </a:extLst>
          </p:cNvPr>
          <p:cNvSpPr txBox="1"/>
          <p:nvPr userDrawn="1"/>
        </p:nvSpPr>
        <p:spPr>
          <a:xfrm>
            <a:off x="7157962" y="4911221"/>
            <a:ext cx="1946366"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39" name="Subtitle 2">
            <a:extLst>
              <a:ext uri="{FF2B5EF4-FFF2-40B4-BE49-F238E27FC236}">
                <a16:creationId xmlns:a16="http://schemas.microsoft.com/office/drawing/2014/main" id="{DD5AC0CD-9120-154E-86E3-63A823AF1148}"/>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0" name="Title 1">
            <a:extLst>
              <a:ext uri="{FF2B5EF4-FFF2-40B4-BE49-F238E27FC236}">
                <a16:creationId xmlns:a16="http://schemas.microsoft.com/office/drawing/2014/main" id="{1788EC30-50B7-204C-A4C4-CCB2171C6575}"/>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68" name="Text Placeholder 6">
            <a:extLst>
              <a:ext uri="{FF2B5EF4-FFF2-40B4-BE49-F238E27FC236}">
                <a16:creationId xmlns:a16="http://schemas.microsoft.com/office/drawing/2014/main" id="{7999BED2-2934-654F-A065-29102DB83C20}"/>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69" name="Text Placeholder 8">
            <a:extLst>
              <a:ext uri="{FF2B5EF4-FFF2-40B4-BE49-F238E27FC236}">
                <a16:creationId xmlns:a16="http://schemas.microsoft.com/office/drawing/2014/main" id="{57276581-82C3-3E44-98BA-95449B787A9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2BD75FB3-AD24-16F4-109F-2A2EE804267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0493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BDD7147-836C-B243-973C-2C79F9E02B72}"/>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pic>
        <p:nvPicPr>
          <p:cNvPr id="40" name="Picture 39">
            <a:extLst>
              <a:ext uri="{FF2B5EF4-FFF2-40B4-BE49-F238E27FC236}">
                <a16:creationId xmlns:a16="http://schemas.microsoft.com/office/drawing/2014/main" id="{92FCC86C-B122-7843-AD39-7DA6779D61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942892" y="0"/>
            <a:ext cx="3201108" cy="5157216"/>
          </a:xfrm>
          <a:prstGeom prst="rect">
            <a:avLst/>
          </a:prstGeom>
        </p:spPr>
      </p:pic>
      <p:sp>
        <p:nvSpPr>
          <p:cNvPr id="42" name="Rectangle 41">
            <a:extLst>
              <a:ext uri="{FF2B5EF4-FFF2-40B4-BE49-F238E27FC236}">
                <a16:creationId xmlns:a16="http://schemas.microsoft.com/office/drawing/2014/main" id="{7595F4BA-1947-4B39-A271-3153E3CE1329}"/>
              </a:ext>
            </a:extLst>
          </p:cNvPr>
          <p:cNvSpPr/>
          <p:nvPr userDrawn="1"/>
        </p:nvSpPr>
        <p:spPr>
          <a:xfrm>
            <a:off x="5950130" y="1"/>
            <a:ext cx="3204727" cy="2903220"/>
          </a:xfrm>
          <a:prstGeom prst="rect">
            <a:avLst/>
          </a:prstGeom>
          <a:gradFill flip="none" rotWithShape="1">
            <a:gsLst>
              <a:gs pos="54000">
                <a:schemeClr val="tx2">
                  <a:alpha val="0"/>
                </a:schemeClr>
              </a:gs>
              <a:gs pos="79000">
                <a:schemeClr val="tx2">
                  <a:alpha val="2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75" name="TextBox 74">
            <a:extLst>
              <a:ext uri="{FF2B5EF4-FFF2-40B4-BE49-F238E27FC236}">
                <a16:creationId xmlns:a16="http://schemas.microsoft.com/office/drawing/2014/main" id="{5A06E6AB-81B8-427D-8331-38177B134D6E}"/>
              </a:ext>
            </a:extLst>
          </p:cNvPr>
          <p:cNvSpPr txBox="1"/>
          <p:nvPr userDrawn="1"/>
        </p:nvSpPr>
        <p:spPr>
          <a:xfrm>
            <a:off x="7111475" y="4911221"/>
            <a:ext cx="199285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56" name="Subtitle 2">
            <a:extLst>
              <a:ext uri="{FF2B5EF4-FFF2-40B4-BE49-F238E27FC236}">
                <a16:creationId xmlns:a16="http://schemas.microsoft.com/office/drawing/2014/main" id="{BE91D31B-EA4F-6348-BEE7-CD6D9DF6FDB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tx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8" name="Title 1">
            <a:extLst>
              <a:ext uri="{FF2B5EF4-FFF2-40B4-BE49-F238E27FC236}">
                <a16:creationId xmlns:a16="http://schemas.microsoft.com/office/drawing/2014/main" id="{6A93520E-62D1-2849-AE9E-A65E1823CBD8}"/>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68" name="Text Placeholder 6">
            <a:extLst>
              <a:ext uri="{FF2B5EF4-FFF2-40B4-BE49-F238E27FC236}">
                <a16:creationId xmlns:a16="http://schemas.microsoft.com/office/drawing/2014/main" id="{CD3782A6-1B91-DB45-A0C9-BD4A1ACBCBA2}"/>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6" name="Text Placeholder 8">
            <a:extLst>
              <a:ext uri="{FF2B5EF4-FFF2-40B4-BE49-F238E27FC236}">
                <a16:creationId xmlns:a16="http://schemas.microsoft.com/office/drawing/2014/main" id="{97F4CA5C-5EE7-8946-BD70-228AB9C2746D}"/>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3" name="Graphic 2">
            <a:extLst>
              <a:ext uri="{FF2B5EF4-FFF2-40B4-BE49-F238E27FC236}">
                <a16:creationId xmlns:a16="http://schemas.microsoft.com/office/drawing/2014/main" id="{9AB8C2A3-7ABF-E613-0B3F-8CC278D18F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7171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hite Long Headline">
    <p:spTree>
      <p:nvGrpSpPr>
        <p:cNvPr id="1" name=""/>
        <p:cNvGrpSpPr/>
        <p:nvPr/>
      </p:nvGrpSpPr>
      <p:grpSpPr>
        <a:xfrm>
          <a:off x="0" y="0"/>
          <a:ext cx="0" cy="0"/>
          <a:chOff x="0" y="0"/>
          <a:chExt cx="0" cy="0"/>
        </a:xfrm>
      </p:grpSpPr>
      <p:pic>
        <p:nvPicPr>
          <p:cNvPr id="5" name="dots pattern">
            <a:extLst>
              <a:ext uri="{FF2B5EF4-FFF2-40B4-BE49-F238E27FC236}">
                <a16:creationId xmlns:a16="http://schemas.microsoft.com/office/drawing/2014/main" id="{A8D6B1DF-FA5B-5702-F998-C4B2B97922B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64"/>
          <a:stretch/>
        </p:blipFill>
        <p:spPr>
          <a:xfrm>
            <a:off x="0" y="0"/>
            <a:ext cx="9168384" cy="4823842"/>
          </a:xfrm>
          <a:prstGeom prst="rect">
            <a:avLst/>
          </a:prstGeom>
        </p:spPr>
      </p:pic>
      <p:pic>
        <p:nvPicPr>
          <p:cNvPr id="6" name="Polygon3">
            <a:extLst>
              <a:ext uri="{FF2B5EF4-FFF2-40B4-BE49-F238E27FC236}">
                <a16:creationId xmlns:a16="http://schemas.microsoft.com/office/drawing/2014/main" id="{665858CE-9618-50B5-4A16-7A5D3A85D6CC}"/>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30" t="12581" r="4186" b="19271"/>
          <a:stretch/>
        </p:blipFill>
        <p:spPr>
          <a:xfrm>
            <a:off x="944" y="0"/>
            <a:ext cx="6496960" cy="4810126"/>
          </a:xfrm>
          <a:prstGeom prst="rect">
            <a:avLst/>
          </a:prstGeom>
        </p:spPr>
      </p:pic>
      <p:sp>
        <p:nvSpPr>
          <p:cNvPr id="11" name="Eyebrow Text">
            <a:extLst>
              <a:ext uri="{FF2B5EF4-FFF2-40B4-BE49-F238E27FC236}">
                <a16:creationId xmlns:a16="http://schemas.microsoft.com/office/drawing/2014/main" id="{2043D646-2F31-4BB8-D6E8-9FB5A5D71000}"/>
              </a:ext>
            </a:extLst>
          </p:cNvPr>
          <p:cNvSpPr>
            <a:spLocks noGrp="1"/>
          </p:cNvSpPr>
          <p:nvPr>
            <p:ph type="subTitle" idx="1" hasCustomPrompt="1"/>
          </p:nvPr>
        </p:nvSpPr>
        <p:spPr>
          <a:xfrm>
            <a:off x="637413" y="965000"/>
            <a:ext cx="4817310" cy="246221"/>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1600" b="0" i="1" cap="none" baseline="0">
                <a:solidFill>
                  <a:schemeClr val="tx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Preheader Optional Text</a:t>
            </a:r>
          </a:p>
        </p:txBody>
      </p:sp>
      <p:sp>
        <p:nvSpPr>
          <p:cNvPr id="16" name="Title 1">
            <a:extLst>
              <a:ext uri="{FF2B5EF4-FFF2-40B4-BE49-F238E27FC236}">
                <a16:creationId xmlns:a16="http://schemas.microsoft.com/office/drawing/2014/main" id="{775CAE50-63B7-90E9-23D6-4A118F565F7F}"/>
              </a:ext>
            </a:extLst>
          </p:cNvPr>
          <p:cNvSpPr>
            <a:spLocks noGrp="1"/>
          </p:cNvSpPr>
          <p:nvPr>
            <p:ph type="ctrTitle" hasCustomPrompt="1"/>
          </p:nvPr>
        </p:nvSpPr>
        <p:spPr>
          <a:xfrm>
            <a:off x="607715" y="1299448"/>
            <a:ext cx="5194274" cy="1869260"/>
          </a:xfrm>
          <a:prstGeom prst="rect">
            <a:avLst/>
          </a:prstGeom>
          <a:effectLst/>
        </p:spPr>
        <p:txBody>
          <a:bodyPr lIns="0" rIns="0" anchor="t" anchorCtr="0">
            <a:normAutofit/>
          </a:bodyPr>
          <a:lstStyle>
            <a:lvl1pPr>
              <a:lnSpc>
                <a:spcPct val="88000"/>
              </a:lnSpc>
              <a:defRPr sz="4500" b="1" i="0" cap="none" spc="-50" baseline="0">
                <a:solidFill>
                  <a:schemeClr val="tx2"/>
                </a:solidFill>
                <a:latin typeface="Neue Haas Grotesk Text Pro" panose="020B0504020202020204" pitchFamily="34" charset="77"/>
              </a:defRPr>
            </a:lvl1pPr>
          </a:lstStyle>
          <a:p>
            <a:r>
              <a:rPr lang="en-US" dirty="0"/>
              <a:t>Presentation Title on Three Lines Bold 45pt Text Pro</a:t>
            </a:r>
          </a:p>
        </p:txBody>
      </p:sp>
      <p:sp>
        <p:nvSpPr>
          <p:cNvPr id="15" name="Text Placeholder 6">
            <a:extLst>
              <a:ext uri="{FF2B5EF4-FFF2-40B4-BE49-F238E27FC236}">
                <a16:creationId xmlns:a16="http://schemas.microsoft.com/office/drawing/2014/main" id="{51EEDA31-DEE5-C65B-D224-1FE2AFAA8AAD}"/>
              </a:ext>
            </a:extLst>
          </p:cNvPr>
          <p:cNvSpPr>
            <a:spLocks noGrp="1"/>
          </p:cNvSpPr>
          <p:nvPr>
            <p:ph type="body" sz="quarter" idx="11" hasCustomPrompt="1"/>
          </p:nvPr>
        </p:nvSpPr>
        <p:spPr>
          <a:xfrm>
            <a:off x="637413" y="3531538"/>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17" name="Text Placeholder 8">
            <a:extLst>
              <a:ext uri="{FF2B5EF4-FFF2-40B4-BE49-F238E27FC236}">
                <a16:creationId xmlns:a16="http://schemas.microsoft.com/office/drawing/2014/main" id="{DD8BEF08-22FC-876D-15EB-317F8C3E2FA8}"/>
              </a:ext>
            </a:extLst>
          </p:cNvPr>
          <p:cNvSpPr>
            <a:spLocks noGrp="1"/>
          </p:cNvSpPr>
          <p:nvPr>
            <p:ph type="body" sz="quarter" idx="12" hasCustomPrompt="1"/>
          </p:nvPr>
        </p:nvSpPr>
        <p:spPr>
          <a:xfrm>
            <a:off x="637413" y="3770731"/>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Tree>
    <p:extLst>
      <p:ext uri="{BB962C8B-B14F-4D97-AF65-F5344CB8AC3E}">
        <p14:creationId xmlns:p14="http://schemas.microsoft.com/office/powerpoint/2010/main" val="60294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8" name="Image Shade">
            <a:extLst>
              <a:ext uri="{FF2B5EF4-FFF2-40B4-BE49-F238E27FC236}">
                <a16:creationId xmlns:a16="http://schemas.microsoft.com/office/drawing/2014/main" id="{EA2F0D1E-32F3-B347-B3C3-8AE0B23E5503}"/>
              </a:ext>
            </a:extLst>
          </p:cNvPr>
          <p:cNvSpPr/>
          <p:nvPr userDrawn="1"/>
        </p:nvSpPr>
        <p:spPr>
          <a:xfrm>
            <a:off x="-2" y="0"/>
            <a:ext cx="6022423" cy="5143500"/>
          </a:xfrm>
          <a:prstGeom prst="rect">
            <a:avLst/>
          </a:prstGeom>
          <a:gradFill flip="none" rotWithShape="1">
            <a:gsLst>
              <a:gs pos="2000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 name="Picture 2" descr="A picture containing sky, outdoor, plane, grass&#10;&#10;Description automatically generated">
            <a:extLst>
              <a:ext uri="{FF2B5EF4-FFF2-40B4-BE49-F238E27FC236}">
                <a16:creationId xmlns:a16="http://schemas.microsoft.com/office/drawing/2014/main" id="{610C90F2-F9C4-2245-8606-AF87724E51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954049" y="0"/>
            <a:ext cx="3189952" cy="5143500"/>
          </a:xfrm>
          <a:prstGeom prst="rect">
            <a:avLst/>
          </a:prstGeom>
        </p:spPr>
      </p:pic>
      <p:sp>
        <p:nvSpPr>
          <p:cNvPr id="39" name="TextBox 38"/>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65000"/>
                    <a:alpha val="50000"/>
                  </a:schemeClr>
                </a:solidFill>
                <a:latin typeface="Neue Haas Grotesk Text Pro" panose="020B0504020202020204" pitchFamily="34" charset="77"/>
              </a:rPr>
              <a:pPr/>
              <a:t>‹#›</a:t>
            </a:fld>
            <a:endParaRPr lang="en-US" sz="800" b="0" i="0">
              <a:solidFill>
                <a:schemeClr val="bg1">
                  <a:lumMod val="65000"/>
                  <a:alpha val="50000"/>
                </a:schemeClr>
              </a:solidFill>
              <a:latin typeface="Neue Haas Grotesk Text Pro" panose="020B0504020202020204" pitchFamily="34" charset="77"/>
            </a:endParaRPr>
          </a:p>
        </p:txBody>
      </p:sp>
      <p:sp>
        <p:nvSpPr>
          <p:cNvPr id="75" name="TextBox 74">
            <a:extLst>
              <a:ext uri="{FF2B5EF4-FFF2-40B4-BE49-F238E27FC236}">
                <a16:creationId xmlns:a16="http://schemas.microsoft.com/office/drawing/2014/main" id="{443E681C-7E43-AB4A-8E98-A0393C628DE4}"/>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57" name="Subtitle 2">
            <a:extLst>
              <a:ext uri="{FF2B5EF4-FFF2-40B4-BE49-F238E27FC236}">
                <a16:creationId xmlns:a16="http://schemas.microsoft.com/office/drawing/2014/main" id="{3835B22C-99F5-5F43-BF05-B87606CDCD56}"/>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8" name="Title 1">
            <a:extLst>
              <a:ext uri="{FF2B5EF4-FFF2-40B4-BE49-F238E27FC236}">
                <a16:creationId xmlns:a16="http://schemas.microsoft.com/office/drawing/2014/main" id="{82F0D961-25A8-8E43-AC3F-2822ED65301F}"/>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69" name="Text Placeholder 6">
            <a:extLst>
              <a:ext uri="{FF2B5EF4-FFF2-40B4-BE49-F238E27FC236}">
                <a16:creationId xmlns:a16="http://schemas.microsoft.com/office/drawing/2014/main" id="{7190291D-817A-2140-9C11-4AF4F3269F4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0" name="Text Placeholder 8">
            <a:extLst>
              <a:ext uri="{FF2B5EF4-FFF2-40B4-BE49-F238E27FC236}">
                <a16:creationId xmlns:a16="http://schemas.microsoft.com/office/drawing/2014/main" id="{183F33E2-DBDA-5F4A-AFD2-C30290D13E8B}"/>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1366F5FB-4953-33D4-32F4-AE0170815F2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644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2B68FE8-7577-E344-AAC4-4466CDEDDF4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39" name="TextBox 38"/>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30" name="Footer">
            <a:extLst>
              <a:ext uri="{FF2B5EF4-FFF2-40B4-BE49-F238E27FC236}">
                <a16:creationId xmlns:a16="http://schemas.microsoft.com/office/drawing/2014/main" id="{C4964A47-E78C-6845-98A1-02E345E9E854}"/>
              </a:ext>
            </a:extLst>
          </p:cNvPr>
          <p:cNvSpPr txBox="1"/>
          <p:nvPr userDrawn="1"/>
        </p:nvSpPr>
        <p:spPr>
          <a:xfrm>
            <a:off x="7157962" y="4911221"/>
            <a:ext cx="1946366" cy="18466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50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34" name="Title 1">
            <a:extLst>
              <a:ext uri="{FF2B5EF4-FFF2-40B4-BE49-F238E27FC236}">
                <a16:creationId xmlns:a16="http://schemas.microsoft.com/office/drawing/2014/main" id="{3AB256A5-3C0B-4446-8CFD-7FC5033179FD}"/>
              </a:ext>
            </a:extLst>
          </p:cNvPr>
          <p:cNvSpPr>
            <a:spLocks noGrp="1"/>
          </p:cNvSpPr>
          <p:nvPr>
            <p:ph type="ctrTitle" hasCustomPrompt="1"/>
          </p:nvPr>
        </p:nvSpPr>
        <p:spPr>
          <a:xfrm>
            <a:off x="725952" y="1571934"/>
            <a:ext cx="4405885" cy="2598850"/>
          </a:xfrm>
          <a:prstGeom prst="rect">
            <a:avLst/>
          </a:prstGeom>
          <a:effectLst/>
        </p:spPr>
        <p:txBody>
          <a:bodyPr anchor="t">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Divider Slide</a:t>
            </a:r>
          </a:p>
        </p:txBody>
      </p:sp>
      <p:pic>
        <p:nvPicPr>
          <p:cNvPr id="3" name="Graphic 2">
            <a:extLst>
              <a:ext uri="{FF2B5EF4-FFF2-40B4-BE49-F238E27FC236}">
                <a16:creationId xmlns:a16="http://schemas.microsoft.com/office/drawing/2014/main" id="{5A5219F0-B368-724D-C812-B6D06A946C0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95780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Slide-Silver-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4CAA64-E594-4941-9830-03D15081DD9A}"/>
              </a:ext>
            </a:extLst>
          </p:cNvPr>
          <p:cNvSpPr/>
          <p:nvPr userDrawn="1"/>
        </p:nvSpPr>
        <p:spPr>
          <a:xfrm>
            <a:off x="0" y="0"/>
            <a:ext cx="9142389"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64" name="TextBox 63">
            <a:extLst>
              <a:ext uri="{FF2B5EF4-FFF2-40B4-BE49-F238E27FC236}">
                <a16:creationId xmlns:a16="http://schemas.microsoft.com/office/drawing/2014/main" id="{415AF317-B9FB-444E-8EFF-15B3DE5489E0}"/>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alpha val="50000"/>
                  </a:schemeClr>
                </a:solidFill>
                <a:latin typeface="Neue Haas Grotesk Text Pro" panose="020B0504020202020204" pitchFamily="34" charset="77"/>
              </a:rPr>
              <a:pPr/>
              <a:t>‹#›</a:t>
            </a:fld>
            <a:endParaRPr lang="en-US" sz="800" b="0" i="0">
              <a:solidFill>
                <a:schemeClr val="bg1">
                  <a:alpha val="50000"/>
                </a:schemeClr>
              </a:solidFill>
              <a:latin typeface="Neue Haas Grotesk Text Pro" panose="020B0504020202020204" pitchFamily="34" charset="77"/>
            </a:endParaRPr>
          </a:p>
        </p:txBody>
      </p:sp>
      <p:sp>
        <p:nvSpPr>
          <p:cNvPr id="31" name="Footer">
            <a:extLst>
              <a:ext uri="{FF2B5EF4-FFF2-40B4-BE49-F238E27FC236}">
                <a16:creationId xmlns:a16="http://schemas.microsoft.com/office/drawing/2014/main" id="{BD27E840-8293-F64D-B8DF-DD1AAFA953D0}"/>
              </a:ext>
            </a:extLst>
          </p:cNvPr>
          <p:cNvSpPr txBox="1"/>
          <p:nvPr userDrawn="1"/>
        </p:nvSpPr>
        <p:spPr>
          <a:xfrm>
            <a:off x="7157962" y="4911221"/>
            <a:ext cx="1946366"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latin typeface="Neue Haas Grotesk Text Pro" panose="020B0504020202020204" pitchFamily="34" charset="77"/>
                <a:ea typeface="+mn-ea"/>
                <a:cs typeface="+mn-cs"/>
              </a:rPr>
              <a:t>© Hitachi Vantara LLC 2023. All Rights Reserved.</a:t>
            </a:r>
          </a:p>
        </p:txBody>
      </p:sp>
      <p:sp>
        <p:nvSpPr>
          <p:cNvPr id="32" name="Title 1">
            <a:extLst>
              <a:ext uri="{FF2B5EF4-FFF2-40B4-BE49-F238E27FC236}">
                <a16:creationId xmlns:a16="http://schemas.microsoft.com/office/drawing/2014/main" id="{072A9594-4465-7047-9A63-36BE8BE0655E}"/>
              </a:ext>
            </a:extLst>
          </p:cNvPr>
          <p:cNvSpPr>
            <a:spLocks noGrp="1"/>
          </p:cNvSpPr>
          <p:nvPr>
            <p:ph type="ctrTitle" hasCustomPrompt="1"/>
          </p:nvPr>
        </p:nvSpPr>
        <p:spPr>
          <a:xfrm>
            <a:off x="725952" y="1571934"/>
            <a:ext cx="4405885" cy="2598850"/>
          </a:xfrm>
          <a:prstGeom prst="rect">
            <a:avLst/>
          </a:prstGeom>
          <a:effectLst/>
        </p:spPr>
        <p:txBody>
          <a:bodyPr anchor="t">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Divider Slide</a:t>
            </a:r>
          </a:p>
        </p:txBody>
      </p:sp>
      <p:pic>
        <p:nvPicPr>
          <p:cNvPr id="3" name="Graphic 2">
            <a:extLst>
              <a:ext uri="{FF2B5EF4-FFF2-40B4-BE49-F238E27FC236}">
                <a16:creationId xmlns:a16="http://schemas.microsoft.com/office/drawing/2014/main" id="{49D738FC-687A-1328-567E-0550995FE8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2323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7" name="Graphic 6">
            <a:extLst>
              <a:ext uri="{FF2B5EF4-FFF2-40B4-BE49-F238E27FC236}">
                <a16:creationId xmlns:a16="http://schemas.microsoft.com/office/drawing/2014/main" id="{C55F3592-D62F-6B3C-5CC9-F7A3EAE5A5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6707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Rectangle 3">
            <a:extLst>
              <a:ext uri="{FF2B5EF4-FFF2-40B4-BE49-F238E27FC236}">
                <a16:creationId xmlns:a16="http://schemas.microsoft.com/office/drawing/2014/main" id="{5B679B15-1D0E-7641-8CA6-B04E612E0CD6}"/>
              </a:ext>
            </a:extLst>
          </p:cNvPr>
          <p:cNvSpPr/>
          <p:nvPr userDrawn="1"/>
        </p:nvSpPr>
        <p:spPr>
          <a:xfrm>
            <a:off x="0" y="816349"/>
            <a:ext cx="9144000" cy="4327151"/>
          </a:xfrm>
          <a:prstGeom prst="rect">
            <a:avLst/>
          </a:prstGeom>
          <a:solidFill>
            <a:srgbClr val="B4B4BC"/>
          </a:solidFill>
          <a:ln>
            <a:noFill/>
          </a:ln>
        </p:spPr>
        <p:style>
          <a:lnRef idx="1">
            <a:schemeClr val="accent4"/>
          </a:lnRef>
          <a:fillRef idx="3">
            <a:schemeClr val="accent4"/>
          </a:fillRef>
          <a:effectRef idx="2">
            <a:schemeClr val="accent4"/>
          </a:effectRef>
          <a:fontRef idx="minor">
            <a:schemeClr val="lt1"/>
          </a:fontRef>
        </p:style>
        <p:txBody>
          <a:bodyPr lIns="34281" tIns="17140" rIns="34281" bIns="17140" rtlCol="0" anchor="ctr"/>
          <a:lstStyle/>
          <a:p>
            <a:pPr algn="ctr"/>
            <a:endParaRPr lang="en-US">
              <a:latin typeface="Neue Haas Grotesk Text Pro" panose="020B0504020202020204" pitchFamily="34" charset="77"/>
            </a:endParaRPr>
          </a:p>
        </p:txBody>
      </p:sp>
      <p:sp>
        <p:nvSpPr>
          <p:cNvPr id="6" name="TextBox 5">
            <a:extLst>
              <a:ext uri="{FF2B5EF4-FFF2-40B4-BE49-F238E27FC236}">
                <a16:creationId xmlns:a16="http://schemas.microsoft.com/office/drawing/2014/main" id="{B14BB551-F599-A348-BC78-117BBA10942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alpha val="50000"/>
                  </a:schemeClr>
                </a:solidFill>
                <a:latin typeface="Neue Haas Grotesk Text Pro" panose="020B0504020202020204" pitchFamily="34" charset="77"/>
              </a:rPr>
              <a:pPr algn="l"/>
              <a:t>‹#›</a:t>
            </a:fld>
            <a:endParaRPr lang="en-US" sz="800" b="0" i="0">
              <a:solidFill>
                <a:schemeClr val="bg1">
                  <a:alpha val="50000"/>
                </a:schemeClr>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8B54EB0-686E-934D-9EB9-3A3485212DA5}"/>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85000"/>
                  </a:schemeClr>
                </a:solidFill>
                <a:latin typeface="Neue Haas Grotesk Text Pro" panose="020B0504020202020204" pitchFamily="34" charset="77"/>
                <a:ea typeface="+mn-ea"/>
                <a:cs typeface="+mn-cs"/>
              </a:rPr>
              <a:t>© Hitachi Vantara LLC 2023. All Rights Reserved.</a:t>
            </a:r>
          </a:p>
        </p:txBody>
      </p:sp>
      <p:pic>
        <p:nvPicPr>
          <p:cNvPr id="5" name="Graphic 4">
            <a:extLst>
              <a:ext uri="{FF2B5EF4-FFF2-40B4-BE49-F238E27FC236}">
                <a16:creationId xmlns:a16="http://schemas.microsoft.com/office/drawing/2014/main" id="{DFCCA39B-0BB0-EBD6-6DEB-251DE3821B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9107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D1C6A-C63A-3640-B43E-70306768DA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0" y="812800"/>
            <a:ext cx="9144000" cy="4330700"/>
          </a:xfrm>
          <a:prstGeom prst="rect">
            <a:avLst/>
          </a:prstGeom>
        </p:spPr>
      </p:pic>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B14BB551-F599-A348-BC78-117BBA10942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alpha val="50000"/>
                  </a:schemeClr>
                </a:solidFill>
                <a:latin typeface="Neue Haas Grotesk Text Pro" panose="020B0504020202020204" pitchFamily="34" charset="77"/>
              </a:rPr>
              <a:pPr algn="l"/>
              <a:t>‹#›</a:t>
            </a:fld>
            <a:endParaRPr lang="en-US" sz="800" b="0" i="0">
              <a:solidFill>
                <a:schemeClr val="bg1">
                  <a:alpha val="50000"/>
                </a:schemeClr>
              </a:solidFill>
              <a:latin typeface="Neue Haas Grotesk Text Pro" panose="020B0504020202020204" pitchFamily="34" charset="77"/>
            </a:endParaRPr>
          </a:p>
        </p:txBody>
      </p:sp>
      <p:sp>
        <p:nvSpPr>
          <p:cNvPr id="7" name="Footer">
            <a:extLst>
              <a:ext uri="{FF2B5EF4-FFF2-40B4-BE49-F238E27FC236}">
                <a16:creationId xmlns:a16="http://schemas.microsoft.com/office/drawing/2014/main" id="{BDB1C471-51C1-C94A-89DA-93D78758C302}"/>
              </a:ext>
            </a:extLst>
          </p:cNvPr>
          <p:cNvSpPr txBox="1"/>
          <p:nvPr userDrawn="1"/>
        </p:nvSpPr>
        <p:spPr>
          <a:xfrm>
            <a:off x="7157962" y="4911221"/>
            <a:ext cx="1946366"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50000"/>
                  </a:schemeClr>
                </a:solidFill>
                <a:effectLst/>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A436024D-5D7F-507C-9369-3C802E47DF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609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AE9CF0-007C-1645-8593-EB0B17BB43A8}"/>
              </a:ext>
            </a:extLst>
          </p:cNvPr>
          <p:cNvSpPr/>
          <p:nvPr userDrawn="1"/>
        </p:nvSpPr>
        <p:spPr>
          <a:xfrm>
            <a:off x="-1" y="0"/>
            <a:ext cx="9144000" cy="5157216"/>
          </a:xfrm>
          <a:prstGeom prst="rect">
            <a:avLst/>
          </a:prstGeom>
          <a:solidFill>
            <a:srgbClr val="001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5" name="Image Shade">
            <a:extLst>
              <a:ext uri="{FF2B5EF4-FFF2-40B4-BE49-F238E27FC236}">
                <a16:creationId xmlns:a16="http://schemas.microsoft.com/office/drawing/2014/main" id="{CF8F6A63-7FD1-8C48-BB6D-D03BBDF2DC2C}"/>
              </a:ext>
            </a:extLst>
          </p:cNvPr>
          <p:cNvSpPr/>
          <p:nvPr userDrawn="1"/>
        </p:nvSpPr>
        <p:spPr>
          <a:xfrm>
            <a:off x="4571999" y="0"/>
            <a:ext cx="4572000" cy="5157216"/>
          </a:xfrm>
          <a:prstGeom prst="rect">
            <a:avLst/>
          </a:prstGeom>
          <a:gradFill flip="none" rotWithShape="1">
            <a:gsLst>
              <a:gs pos="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70899ED5-CBA5-20FA-EDFC-1E09D0B40D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41475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7" name="Picture Placeholder 7">
            <a:extLst>
              <a:ext uri="{FF2B5EF4-FFF2-40B4-BE49-F238E27FC236}">
                <a16:creationId xmlns:a16="http://schemas.microsoft.com/office/drawing/2014/main" id="{E991EEF5-A734-4649-AC3A-ABADC1B0399A}"/>
              </a:ext>
            </a:extLst>
          </p:cNvPr>
          <p:cNvSpPr>
            <a:spLocks noGrp="1"/>
          </p:cNvSpPr>
          <p:nvPr>
            <p:ph type="pic" sz="quarter" idx="17"/>
          </p:nvPr>
        </p:nvSpPr>
        <p:spPr>
          <a:xfrm>
            <a:off x="4580467" y="0"/>
            <a:ext cx="4571999" cy="5157216"/>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149C4F8A-88F8-BA09-D46F-6350BDDA50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38764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7" name="Picture Placeholder 7">
            <a:extLst>
              <a:ext uri="{FF2B5EF4-FFF2-40B4-BE49-F238E27FC236}">
                <a16:creationId xmlns:a16="http://schemas.microsoft.com/office/drawing/2014/main" id="{E991EEF5-A734-4649-AC3A-ABADC1B0399A}"/>
              </a:ext>
            </a:extLst>
          </p:cNvPr>
          <p:cNvSpPr>
            <a:spLocks noGrp="1"/>
          </p:cNvSpPr>
          <p:nvPr>
            <p:ph type="pic" sz="quarter" idx="17"/>
          </p:nvPr>
        </p:nvSpPr>
        <p:spPr>
          <a:xfrm>
            <a:off x="4580467" y="0"/>
            <a:ext cx="4571999" cy="5157216"/>
          </a:xfrm>
          <a:prstGeom prst="rect">
            <a:avLst/>
          </a:prstGeom>
          <a:solidFill>
            <a:schemeClr val="bg1"/>
          </a:solidFill>
          <a:effectLst/>
        </p:spPr>
        <p:txBody>
          <a:bodyPr/>
          <a:lstStyle>
            <a:lvl1pPr marL="0" indent="0">
              <a:buNone/>
              <a:defRPr/>
            </a:lvl1pPr>
          </a:lstStyle>
          <a:p>
            <a:r>
              <a:rPr lang="es-ES"/>
              <a:t>Haga clic en el icono para agregar una imagen</a:t>
            </a:r>
            <a:endParaRPr lang="en-US"/>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chemeClr val="bg1"/>
          </a:solidFill>
          <a:effectLst/>
        </p:spPr>
        <p:txBody>
          <a:bodyPr/>
          <a:lstStyle>
            <a:lvl1pPr marL="0" indent="0">
              <a:buNone/>
              <a:defRPr/>
            </a:lvl1pPr>
          </a:lstStyle>
          <a:p>
            <a:r>
              <a:rPr lang="es-ES"/>
              <a:t>Haga clic en el icono para agregar una imagen</a:t>
            </a:r>
            <a:endParaRPr lang="en-US"/>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78C0A3E-DAC1-12E0-C620-D0540F03BF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8999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251422" y="1128304"/>
            <a:ext cx="6628418" cy="3235325"/>
          </a:xfrm>
          <a:solidFill>
            <a:srgbClr val="B4B4BC"/>
          </a:solidFill>
        </p:spPr>
        <p:txBody>
          <a:bodyPr/>
          <a:lstStyle/>
          <a:p>
            <a:r>
              <a:rPr lang="es-ES"/>
              <a:t>Haga clic en el icono para agregar una tabla</a:t>
            </a:r>
            <a:endParaRPr lang="en-US"/>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264160" y="1128304"/>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3786BEF2-0F42-D2C8-318C-1D845206D0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75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liable">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11380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E8074289-7291-9949-5488-A9D5C1AEC29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75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07B91F40-6542-3F41-A69D-AF808E5847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49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8EAD07A-F045-0D52-8A22-FFE9A3C74B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6680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4390331" y="990259"/>
            <a:ext cx="214545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719050" y="990259"/>
            <a:ext cx="2129116"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390331" y="2880908"/>
            <a:ext cx="214545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719050" y="2880908"/>
            <a:ext cx="2129116"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0781EF8-7587-E0AB-E1EE-8DB30E90E6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417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3" name="Graphic 2">
            <a:extLst>
              <a:ext uri="{FF2B5EF4-FFF2-40B4-BE49-F238E27FC236}">
                <a16:creationId xmlns:a16="http://schemas.microsoft.com/office/drawing/2014/main" id="{5FC52AB7-8275-910D-553C-FD5E86632E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6527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163551"/>
            <a:ext cx="7051040" cy="384241"/>
          </a:xfrm>
          <a:prstGeom prst="rect">
            <a:avLst/>
          </a:prstGeom>
        </p:spPr>
        <p:txBody>
          <a:bodyPr vert="horz" lIns="72000" tIns="0" rIns="91440" bIns="0" rtlCol="0" anchor="ctr">
            <a:normAutofit/>
          </a:bodyPr>
          <a:lstStyle/>
          <a:p>
            <a:pPr lvl="0"/>
            <a:r>
              <a:rPr lang="en-US"/>
              <a:t>Click to add title</a:t>
            </a:r>
          </a:p>
        </p:txBody>
      </p:sp>
      <p:pic>
        <p:nvPicPr>
          <p:cNvPr id="3" name="Graphic 2">
            <a:extLst>
              <a:ext uri="{FF2B5EF4-FFF2-40B4-BE49-F238E27FC236}">
                <a16:creationId xmlns:a16="http://schemas.microsoft.com/office/drawing/2014/main" id="{5FC52AB7-8275-910D-553C-FD5E86632E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349250" y="480886"/>
            <a:ext cx="6965950" cy="153888"/>
          </a:xfrm>
        </p:spPr>
        <p:txBody>
          <a:bodyPr/>
          <a:lstStyle>
            <a:lvl1pPr marL="0" indent="0">
              <a:spcAft>
                <a:spcPts val="0"/>
              </a:spcAft>
              <a:buNone/>
              <a:defRPr sz="1000" b="1"/>
            </a:lvl1pPr>
          </a:lstStyle>
          <a:p>
            <a:pPr lvl="0"/>
            <a:r>
              <a:rPr lang="en-GB" err="1"/>
              <a:t>Byline</a:t>
            </a:r>
            <a:r>
              <a:rPr lang="en-GB"/>
              <a:t> 10pt Bold Neue Haas </a:t>
            </a:r>
            <a:r>
              <a:rPr lang="en-GB" err="1"/>
              <a:t>Grotesk</a:t>
            </a:r>
            <a:r>
              <a:rPr lang="en-GB"/>
              <a:t> Text Pro font</a:t>
            </a:r>
            <a:endParaRPr lang="en-US"/>
          </a:p>
        </p:txBody>
      </p:sp>
    </p:spTree>
    <p:extLst>
      <p:ext uri="{BB962C8B-B14F-4D97-AF65-F5344CB8AC3E}">
        <p14:creationId xmlns:p14="http://schemas.microsoft.com/office/powerpoint/2010/main" val="16562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812800"/>
            <a:ext cx="4572000" cy="4330700"/>
          </a:xfrm>
          <a:prstGeom prst="rect">
            <a:avLst/>
          </a:prstGeom>
          <a:noFill/>
          <a:effectLst/>
        </p:spPr>
        <p:txBody>
          <a:bodyPr/>
          <a:lstStyle>
            <a:lvl1pPr marL="0" indent="0">
              <a:buNone/>
              <a:defRPr/>
            </a:lvl1pPr>
          </a:lstStyle>
          <a:p>
            <a:r>
              <a:rPr lang="es-ES"/>
              <a:t>Haga clic en el icono para agregar una imagen</a:t>
            </a:r>
            <a:endParaRPr lang="en-US"/>
          </a:p>
        </p:txBody>
      </p:sp>
      <p:sp>
        <p:nvSpPr>
          <p:cNvPr id="7"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1128304"/>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9B0E6AC-B2FA-EDF6-21E9-08CBF9AB48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9584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ices and scree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106853" y="1933495"/>
            <a:ext cx="2916299" cy="2348470"/>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grpSp>
        <p:nvGrpSpPr>
          <p:cNvPr id="74" name="Group 73">
            <a:extLst>
              <a:ext uri="{FF2B5EF4-FFF2-40B4-BE49-F238E27FC236}">
                <a16:creationId xmlns:a16="http://schemas.microsoft.com/office/drawing/2014/main" id="{63D9FBA5-EF82-8843-B305-BF950A3BF86E}"/>
              </a:ext>
            </a:extLst>
          </p:cNvPr>
          <p:cNvGrpSpPr/>
          <p:nvPr userDrawn="1"/>
        </p:nvGrpSpPr>
        <p:grpSpPr>
          <a:xfrm>
            <a:off x="7136657" y="2922899"/>
            <a:ext cx="989913" cy="1405660"/>
            <a:chOff x="5898060" y="3140901"/>
            <a:chExt cx="989913" cy="1405660"/>
          </a:xfrm>
        </p:grpSpPr>
        <p:sp>
          <p:nvSpPr>
            <p:cNvPr id="75" name="Freeform 33">
              <a:extLst>
                <a:ext uri="{FF2B5EF4-FFF2-40B4-BE49-F238E27FC236}">
                  <a16:creationId xmlns:a16="http://schemas.microsoft.com/office/drawing/2014/main" id="{89F5C0AA-5CE7-8C49-BC0D-25F0D791BA52}"/>
                </a:ext>
              </a:extLst>
            </p:cNvPr>
            <p:cNvSpPr>
              <a:spLocks/>
            </p:cNvSpPr>
            <p:nvPr/>
          </p:nvSpPr>
          <p:spPr bwMode="auto">
            <a:xfrm>
              <a:off x="5898060" y="3140901"/>
              <a:ext cx="989913" cy="1405660"/>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6" name="Freeform 34">
              <a:extLst>
                <a:ext uri="{FF2B5EF4-FFF2-40B4-BE49-F238E27FC236}">
                  <a16:creationId xmlns:a16="http://schemas.microsoft.com/office/drawing/2014/main" id="{ECC83979-8600-1D47-951F-39755B6EC20F}"/>
                </a:ext>
              </a:extLst>
            </p:cNvPr>
            <p:cNvSpPr>
              <a:spLocks/>
            </p:cNvSpPr>
            <p:nvPr/>
          </p:nvSpPr>
          <p:spPr bwMode="auto">
            <a:xfrm>
              <a:off x="5904002" y="3145654"/>
              <a:ext cx="979217" cy="1394966"/>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7" name="Oval 35">
              <a:extLst>
                <a:ext uri="{FF2B5EF4-FFF2-40B4-BE49-F238E27FC236}">
                  <a16:creationId xmlns:a16="http://schemas.microsoft.com/office/drawing/2014/main" id="{5E3693C4-C2A1-3540-BC77-85C6DC91A850}"/>
                </a:ext>
              </a:extLst>
            </p:cNvPr>
            <p:cNvSpPr>
              <a:spLocks noChangeArrowheads="1"/>
            </p:cNvSpPr>
            <p:nvPr/>
          </p:nvSpPr>
          <p:spPr bwMode="auto">
            <a:xfrm>
              <a:off x="6384104" y="3197935"/>
              <a:ext cx="17826" cy="17824"/>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8" name="Oval 36">
              <a:extLst>
                <a:ext uri="{FF2B5EF4-FFF2-40B4-BE49-F238E27FC236}">
                  <a16:creationId xmlns:a16="http://schemas.microsoft.com/office/drawing/2014/main" id="{5DBF9C45-D5AF-C74D-BC65-A7B610599A7B}"/>
                </a:ext>
              </a:extLst>
            </p:cNvPr>
            <p:cNvSpPr>
              <a:spLocks noChangeArrowheads="1"/>
            </p:cNvSpPr>
            <p:nvPr/>
          </p:nvSpPr>
          <p:spPr bwMode="auto">
            <a:xfrm>
              <a:off x="6384104" y="3196748"/>
              <a:ext cx="17826" cy="17824"/>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9" name="Oval 37">
              <a:extLst>
                <a:ext uri="{FF2B5EF4-FFF2-40B4-BE49-F238E27FC236}">
                  <a16:creationId xmlns:a16="http://schemas.microsoft.com/office/drawing/2014/main" id="{ACAD4D56-4C60-6B44-A33A-04B5B08B8AFB}"/>
                </a:ext>
              </a:extLst>
            </p:cNvPr>
            <p:cNvSpPr>
              <a:spLocks noChangeArrowheads="1"/>
            </p:cNvSpPr>
            <p:nvPr/>
          </p:nvSpPr>
          <p:spPr bwMode="auto">
            <a:xfrm>
              <a:off x="6387669" y="3200312"/>
              <a:ext cx="10696" cy="1069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0" name="Oval 38">
              <a:extLst>
                <a:ext uri="{FF2B5EF4-FFF2-40B4-BE49-F238E27FC236}">
                  <a16:creationId xmlns:a16="http://schemas.microsoft.com/office/drawing/2014/main" id="{B9F5B4F2-E37B-0847-92EF-6E257D4C6FDB}"/>
                </a:ext>
              </a:extLst>
            </p:cNvPr>
            <p:cNvSpPr>
              <a:spLocks noChangeArrowheads="1"/>
            </p:cNvSpPr>
            <p:nvPr/>
          </p:nvSpPr>
          <p:spPr bwMode="auto">
            <a:xfrm>
              <a:off x="6390045" y="3202688"/>
              <a:ext cx="5942" cy="5941"/>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1" name="Freeform 39">
              <a:extLst>
                <a:ext uri="{FF2B5EF4-FFF2-40B4-BE49-F238E27FC236}">
                  <a16:creationId xmlns:a16="http://schemas.microsoft.com/office/drawing/2014/main" id="{FB49BD13-8D08-2C4B-A76F-747B704A80C0}"/>
                </a:ext>
              </a:extLst>
            </p:cNvPr>
            <p:cNvSpPr>
              <a:spLocks/>
            </p:cNvSpPr>
            <p:nvPr/>
          </p:nvSpPr>
          <p:spPr bwMode="auto">
            <a:xfrm>
              <a:off x="6392422" y="3205065"/>
              <a:ext cx="1189" cy="1189"/>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2" name="Rectangle 40">
              <a:extLst>
                <a:ext uri="{FF2B5EF4-FFF2-40B4-BE49-F238E27FC236}">
                  <a16:creationId xmlns:a16="http://schemas.microsoft.com/office/drawing/2014/main" id="{828BB75A-C63B-3F44-9027-2B98D762B71B}"/>
                </a:ext>
              </a:extLst>
            </p:cNvPr>
            <p:cNvSpPr>
              <a:spLocks noChangeArrowheads="1"/>
            </p:cNvSpPr>
            <p:nvPr/>
          </p:nvSpPr>
          <p:spPr bwMode="auto">
            <a:xfrm>
              <a:off x="6365090" y="3202688"/>
              <a:ext cx="8319" cy="8318"/>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3" name="Rectangle 41">
              <a:extLst>
                <a:ext uri="{FF2B5EF4-FFF2-40B4-BE49-F238E27FC236}">
                  <a16:creationId xmlns:a16="http://schemas.microsoft.com/office/drawing/2014/main" id="{A369226E-4AA5-C043-8B82-93F48728A799}"/>
                </a:ext>
              </a:extLst>
            </p:cNvPr>
            <p:cNvSpPr>
              <a:spLocks noChangeArrowheads="1"/>
            </p:cNvSpPr>
            <p:nvPr/>
          </p:nvSpPr>
          <p:spPr bwMode="auto">
            <a:xfrm>
              <a:off x="5957479" y="3258535"/>
              <a:ext cx="872264" cy="1163264"/>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4" name="Rectangle 42">
              <a:extLst>
                <a:ext uri="{FF2B5EF4-FFF2-40B4-BE49-F238E27FC236}">
                  <a16:creationId xmlns:a16="http://schemas.microsoft.com/office/drawing/2014/main" id="{9C65FCE6-F4E9-9B4C-AADA-E1F43403F32C}"/>
                </a:ext>
              </a:extLst>
            </p:cNvPr>
            <p:cNvSpPr>
              <a:spLocks noChangeArrowheads="1"/>
            </p:cNvSpPr>
            <p:nvPr userDrawn="1"/>
          </p:nvSpPr>
          <p:spPr bwMode="auto">
            <a:xfrm>
              <a:off x="5962232" y="3263288"/>
              <a:ext cx="862757" cy="1153758"/>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5" name="Oval 43">
              <a:extLst>
                <a:ext uri="{FF2B5EF4-FFF2-40B4-BE49-F238E27FC236}">
                  <a16:creationId xmlns:a16="http://schemas.microsoft.com/office/drawing/2014/main" id="{6EB6E566-7A54-0445-A635-2885BD29EA12}"/>
                </a:ext>
              </a:extLst>
            </p:cNvPr>
            <p:cNvSpPr>
              <a:spLocks noChangeArrowheads="1"/>
            </p:cNvSpPr>
            <p:nvPr/>
          </p:nvSpPr>
          <p:spPr bwMode="auto">
            <a:xfrm>
              <a:off x="6356771" y="4446751"/>
              <a:ext cx="73679" cy="7485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6" name="Freeform 44">
              <a:extLst>
                <a:ext uri="{FF2B5EF4-FFF2-40B4-BE49-F238E27FC236}">
                  <a16:creationId xmlns:a16="http://schemas.microsoft.com/office/drawing/2014/main" id="{29E92D98-D846-F947-8978-D9882F2A6DAB}"/>
                </a:ext>
              </a:extLst>
            </p:cNvPr>
            <p:cNvSpPr>
              <a:spLocks/>
            </p:cNvSpPr>
            <p:nvPr/>
          </p:nvSpPr>
          <p:spPr bwMode="auto">
            <a:xfrm>
              <a:off x="6374597" y="4464574"/>
              <a:ext cx="38028" cy="38023"/>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pic>
        <p:nvPicPr>
          <p:cNvPr id="87" name="Picture 86" descr="iPhone6_mockup_front_black.png">
            <a:extLst>
              <a:ext uri="{FF2B5EF4-FFF2-40B4-BE49-F238E27FC236}">
                <a16:creationId xmlns:a16="http://schemas.microsoft.com/office/drawing/2014/main" id="{16F1EA30-8381-274D-850D-FE27EBB0BC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59524" y="3284332"/>
            <a:ext cx="629293" cy="1101532"/>
          </a:xfrm>
          <a:prstGeom prst="rect">
            <a:avLst/>
          </a:prstGeom>
        </p:spPr>
      </p:pic>
      <p:grpSp>
        <p:nvGrpSpPr>
          <p:cNvPr id="88" name="Group 87">
            <a:extLst>
              <a:ext uri="{FF2B5EF4-FFF2-40B4-BE49-F238E27FC236}">
                <a16:creationId xmlns:a16="http://schemas.microsoft.com/office/drawing/2014/main" id="{52D67F62-28FD-4F49-951C-40C116D1FC1F}"/>
              </a:ext>
            </a:extLst>
          </p:cNvPr>
          <p:cNvGrpSpPr/>
          <p:nvPr userDrawn="1"/>
        </p:nvGrpSpPr>
        <p:grpSpPr>
          <a:xfrm>
            <a:off x="1997545" y="2999820"/>
            <a:ext cx="2258162" cy="1312023"/>
            <a:chOff x="622917" y="3217822"/>
            <a:chExt cx="2258162" cy="1312023"/>
          </a:xfrm>
        </p:grpSpPr>
        <p:sp>
          <p:nvSpPr>
            <p:cNvPr id="89" name="Freeform 45">
              <a:extLst>
                <a:ext uri="{FF2B5EF4-FFF2-40B4-BE49-F238E27FC236}">
                  <a16:creationId xmlns:a16="http://schemas.microsoft.com/office/drawing/2014/main" id="{AD819DA0-C92D-F043-8B74-1C1DA4E19812}"/>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0" name="Freeform 46">
              <a:extLst>
                <a:ext uri="{FF2B5EF4-FFF2-40B4-BE49-F238E27FC236}">
                  <a16:creationId xmlns:a16="http://schemas.microsoft.com/office/drawing/2014/main" id="{DB3140D4-9873-8548-9D1E-3FFA9E2DCA1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1" name="Freeform 47">
              <a:extLst>
                <a:ext uri="{FF2B5EF4-FFF2-40B4-BE49-F238E27FC236}">
                  <a16:creationId xmlns:a16="http://schemas.microsoft.com/office/drawing/2014/main" id="{39476591-42E3-3B4F-9FDC-83D518D749FD}"/>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2" name="Freeform 48">
              <a:extLst>
                <a:ext uri="{FF2B5EF4-FFF2-40B4-BE49-F238E27FC236}">
                  <a16:creationId xmlns:a16="http://schemas.microsoft.com/office/drawing/2014/main" id="{7F5ECD13-9466-C040-B8D6-879EEF695192}"/>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3" name="Freeform 49">
              <a:extLst>
                <a:ext uri="{FF2B5EF4-FFF2-40B4-BE49-F238E27FC236}">
                  <a16:creationId xmlns:a16="http://schemas.microsoft.com/office/drawing/2014/main" id="{3517DF62-F45D-1648-8592-D8CDD29DD845}"/>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4" name="Rectangle 50">
              <a:extLst>
                <a:ext uri="{FF2B5EF4-FFF2-40B4-BE49-F238E27FC236}">
                  <a16:creationId xmlns:a16="http://schemas.microsoft.com/office/drawing/2014/main" id="{FDD790C7-6020-DC47-9B87-963C377E6A73}"/>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5" name="Freeform 51">
              <a:extLst>
                <a:ext uri="{FF2B5EF4-FFF2-40B4-BE49-F238E27FC236}">
                  <a16:creationId xmlns:a16="http://schemas.microsoft.com/office/drawing/2014/main" id="{35740EB7-1537-A244-BDE1-CD51DB7F6509}"/>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6" name="Rectangle 52">
              <a:extLst>
                <a:ext uri="{FF2B5EF4-FFF2-40B4-BE49-F238E27FC236}">
                  <a16:creationId xmlns:a16="http://schemas.microsoft.com/office/drawing/2014/main" id="{4FDE8072-4425-A044-B7E3-0872AD49E92A}"/>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7" name="Rectangle 53">
              <a:extLst>
                <a:ext uri="{FF2B5EF4-FFF2-40B4-BE49-F238E27FC236}">
                  <a16:creationId xmlns:a16="http://schemas.microsoft.com/office/drawing/2014/main" id="{3005E086-146D-FC42-B69F-36B547FF51F9}"/>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8" name="Oval 54">
              <a:extLst>
                <a:ext uri="{FF2B5EF4-FFF2-40B4-BE49-F238E27FC236}">
                  <a16:creationId xmlns:a16="http://schemas.microsoft.com/office/drawing/2014/main" id="{A0124525-3FC4-1F47-AF49-70773EEE50EB}"/>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9" name="Oval 55">
              <a:extLst>
                <a:ext uri="{FF2B5EF4-FFF2-40B4-BE49-F238E27FC236}">
                  <a16:creationId xmlns:a16="http://schemas.microsoft.com/office/drawing/2014/main" id="{9B450707-1926-3441-8E91-C2FE5B2D3CDD}"/>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0" name="Oval 56">
              <a:extLst>
                <a:ext uri="{FF2B5EF4-FFF2-40B4-BE49-F238E27FC236}">
                  <a16:creationId xmlns:a16="http://schemas.microsoft.com/office/drawing/2014/main" id="{30B37FB4-A763-8940-B679-C42D4DDFC752}"/>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1" name="Oval 57">
              <a:extLst>
                <a:ext uri="{FF2B5EF4-FFF2-40B4-BE49-F238E27FC236}">
                  <a16:creationId xmlns:a16="http://schemas.microsoft.com/office/drawing/2014/main" id="{7BDC3F98-657A-E742-A057-120B164BA6CE}"/>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2" name="Freeform 58">
              <a:extLst>
                <a:ext uri="{FF2B5EF4-FFF2-40B4-BE49-F238E27FC236}">
                  <a16:creationId xmlns:a16="http://schemas.microsoft.com/office/drawing/2014/main" id="{98568962-4676-794C-B69A-1D130C82006C}"/>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233863" y="2066330"/>
            <a:ext cx="2662237" cy="1496020"/>
          </a:xfrm>
          <a:solidFill>
            <a:srgbClr val="B4B4BC"/>
          </a:solidFill>
        </p:spPr>
        <p:txBody>
          <a:bodyPr/>
          <a:lstStyle/>
          <a:p>
            <a:r>
              <a:rPr lang="es-ES"/>
              <a:t>Haga clic en el icono para agregar una imagen</a:t>
            </a:r>
            <a:endParaRPr lang="en-US"/>
          </a:p>
        </p:txBody>
      </p:sp>
      <p:sp>
        <p:nvSpPr>
          <p:cNvPr id="105" name="Picture Placeholder 103">
            <a:extLst>
              <a:ext uri="{FF2B5EF4-FFF2-40B4-BE49-F238E27FC236}">
                <a16:creationId xmlns:a16="http://schemas.microsoft.com/office/drawing/2014/main" id="{253718E8-AEEF-9845-8E84-8662BFC82658}"/>
              </a:ext>
            </a:extLst>
          </p:cNvPr>
          <p:cNvSpPr>
            <a:spLocks noGrp="1"/>
          </p:cNvSpPr>
          <p:nvPr>
            <p:ph type="pic" sz="quarter" idx="11"/>
          </p:nvPr>
        </p:nvSpPr>
        <p:spPr>
          <a:xfrm>
            <a:off x="2297285" y="3095949"/>
            <a:ext cx="1680494" cy="1066505"/>
          </a:xfrm>
          <a:solidFill>
            <a:srgbClr val="B4B4BC"/>
          </a:solidFill>
        </p:spPr>
        <p:txBody>
          <a:bodyPr/>
          <a:lstStyle/>
          <a:p>
            <a:r>
              <a:rPr lang="es-ES"/>
              <a:t>Haga clic en el icono para agregar una imagen</a:t>
            </a:r>
            <a:endParaRPr lang="en-US"/>
          </a:p>
        </p:txBody>
      </p:sp>
      <p:sp>
        <p:nvSpPr>
          <p:cNvPr id="106" name="Picture Placeholder 103">
            <a:extLst>
              <a:ext uri="{FF2B5EF4-FFF2-40B4-BE49-F238E27FC236}">
                <a16:creationId xmlns:a16="http://schemas.microsoft.com/office/drawing/2014/main" id="{BE087058-4D21-D04D-AD53-13186B88A618}"/>
              </a:ext>
            </a:extLst>
          </p:cNvPr>
          <p:cNvSpPr>
            <a:spLocks noGrp="1"/>
          </p:cNvSpPr>
          <p:nvPr>
            <p:ph type="pic" sz="quarter" idx="12"/>
          </p:nvPr>
        </p:nvSpPr>
        <p:spPr>
          <a:xfrm>
            <a:off x="7196075" y="3054034"/>
            <a:ext cx="853374" cy="1145010"/>
          </a:xfrm>
          <a:solidFill>
            <a:srgbClr val="B4B4BC"/>
          </a:solidFill>
        </p:spPr>
        <p:txBody>
          <a:bodyPr>
            <a:noAutofit/>
          </a:bodyPr>
          <a:lstStyle>
            <a:lvl1pPr marL="144000" indent="0">
              <a:buNone/>
              <a:defRPr sz="1400"/>
            </a:lvl1pPr>
          </a:lstStyle>
          <a:p>
            <a:r>
              <a:rPr lang="es-ES"/>
              <a:t>Haga clic en el icono para agregar una imagen</a:t>
            </a:r>
            <a:endParaRPr lang="en-US"/>
          </a:p>
        </p:txBody>
      </p:sp>
      <p:sp>
        <p:nvSpPr>
          <p:cNvPr id="107" name="Picture Placeholder 103">
            <a:extLst>
              <a:ext uri="{FF2B5EF4-FFF2-40B4-BE49-F238E27FC236}">
                <a16:creationId xmlns:a16="http://schemas.microsoft.com/office/drawing/2014/main" id="{F3DF9909-C276-A746-A09A-77BAF8B77D4E}"/>
              </a:ext>
            </a:extLst>
          </p:cNvPr>
          <p:cNvSpPr>
            <a:spLocks noGrp="1"/>
          </p:cNvSpPr>
          <p:nvPr>
            <p:ph type="pic" sz="quarter" idx="13"/>
          </p:nvPr>
        </p:nvSpPr>
        <p:spPr>
          <a:xfrm>
            <a:off x="8296211" y="3472881"/>
            <a:ext cx="377633" cy="726163"/>
          </a:xfrm>
          <a:solidFill>
            <a:srgbClr val="B4B4BC"/>
          </a:solidFill>
        </p:spPr>
        <p:txBody>
          <a:bodyPr>
            <a:noAutofit/>
          </a:bodyPr>
          <a:lstStyle>
            <a:lvl1pPr marL="144000" indent="0">
              <a:buNone/>
              <a:defRPr sz="400"/>
            </a:lvl1pPr>
          </a:lstStyle>
          <a:p>
            <a:r>
              <a:rPr lang="es-ES"/>
              <a:t>Haga clic en el icono para agregar una imagen</a:t>
            </a:r>
            <a:endParaRPr lang="en-US"/>
          </a:p>
        </p:txBody>
      </p:sp>
      <p:pic>
        <p:nvPicPr>
          <p:cNvPr id="3" name="Graphic 2">
            <a:extLst>
              <a:ext uri="{FF2B5EF4-FFF2-40B4-BE49-F238E27FC236}">
                <a16:creationId xmlns:a16="http://schemas.microsoft.com/office/drawing/2014/main" id="{8E794144-8860-5258-905C-D07861B5EB6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8576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25266"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25266"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grpSp>
        <p:nvGrpSpPr>
          <p:cNvPr id="7" name="Group 1104">
            <a:extLst>
              <a:ext uri="{FF2B5EF4-FFF2-40B4-BE49-F238E27FC236}">
                <a16:creationId xmlns:a16="http://schemas.microsoft.com/office/drawing/2014/main" id="{B24A768A-86E6-3044-A75C-208AA73DC2A0}"/>
              </a:ext>
            </a:extLst>
          </p:cNvPr>
          <p:cNvGrpSpPr>
            <a:grpSpLocks noChangeAspect="1"/>
          </p:cNvGrpSpPr>
          <p:nvPr userDrawn="1"/>
        </p:nvGrpSpPr>
        <p:grpSpPr>
          <a:xfrm>
            <a:off x="504506" y="984606"/>
            <a:ext cx="2560122" cy="3792604"/>
            <a:chOff x="0" y="0"/>
            <a:chExt cx="6591305" cy="9765731"/>
          </a:xfrm>
        </p:grpSpPr>
        <p:grpSp>
          <p:nvGrpSpPr>
            <p:cNvPr id="8" name="Group 1102">
              <a:extLst>
                <a:ext uri="{FF2B5EF4-FFF2-40B4-BE49-F238E27FC236}">
                  <a16:creationId xmlns:a16="http://schemas.microsoft.com/office/drawing/2014/main" id="{C0FF1E0C-4814-F94A-B066-2549FAEF9392}"/>
                </a:ext>
              </a:extLst>
            </p:cNvPr>
            <p:cNvGrpSpPr/>
            <p:nvPr/>
          </p:nvGrpSpPr>
          <p:grpSpPr>
            <a:xfrm>
              <a:off x="0" y="0"/>
              <a:ext cx="6591305" cy="9765731"/>
              <a:chOff x="0" y="0"/>
              <a:chExt cx="6591304" cy="9765730"/>
            </a:xfrm>
          </p:grpSpPr>
          <p:pic>
            <p:nvPicPr>
              <p:cNvPr id="12" name="Mini-iPad-B&amp;W-Mockup.png">
                <a:extLst>
                  <a:ext uri="{FF2B5EF4-FFF2-40B4-BE49-F238E27FC236}">
                    <a16:creationId xmlns:a16="http://schemas.microsoft.com/office/drawing/2014/main" id="{24E4EAFC-3A5E-064D-962F-4F951DABB2BD}"/>
                  </a:ext>
                </a:extLst>
              </p:cNvPr>
              <p:cNvPicPr/>
              <p:nvPr/>
            </p:nvPicPr>
            <p:blipFill>
              <a:blip r:embed="rId2"/>
              <a:stretch>
                <a:fillRect/>
              </a:stretch>
            </p:blipFill>
            <p:spPr>
              <a:xfrm>
                <a:off x="0" y="0"/>
                <a:ext cx="6591304" cy="9765730"/>
              </a:xfrm>
              <a:prstGeom prst="rect">
                <a:avLst/>
              </a:prstGeom>
              <a:ln w="12700" cap="flat">
                <a:noFill/>
                <a:miter lim="400000"/>
              </a:ln>
              <a:effectLst/>
            </p:spPr>
          </p:pic>
          <p:sp>
            <p:nvSpPr>
              <p:cNvPr id="13" name="Shape 1101">
                <a:extLst>
                  <a:ext uri="{FF2B5EF4-FFF2-40B4-BE49-F238E27FC236}">
                    <a16:creationId xmlns:a16="http://schemas.microsoft.com/office/drawing/2014/main" id="{8762BEC3-504B-C744-B0A4-953E71A7F740}"/>
                  </a:ext>
                </a:extLst>
              </p:cNvPr>
              <p:cNvSpPr/>
              <p:nvPr/>
            </p:nvSpPr>
            <p:spPr>
              <a:xfrm>
                <a:off x="363079" y="954047"/>
                <a:ext cx="5879097" cy="7806214"/>
              </a:xfrm>
              <a:prstGeom prst="rect">
                <a:avLst/>
              </a:prstGeom>
              <a:solidFill>
                <a:srgbClr val="606060"/>
              </a:solidFill>
              <a:ln w="25400" cap="flat">
                <a:solidFill>
                  <a:srgbClr val="000000">
                    <a:alpha val="0"/>
                  </a:srgbClr>
                </a:solidFill>
                <a:prstDash val="solid"/>
                <a:miter lim="400000"/>
              </a:ln>
              <a:effectLst/>
            </p:spPr>
            <p:txBody>
              <a:bodyPr wrap="square" lIns="0" tIns="0" rIns="0" bIns="0" numCol="1" anchor="ctr">
                <a:noAutofit/>
              </a:bodyPr>
              <a:lstStyle/>
              <a:p>
                <a:pPr defTabSz="583966">
                  <a:defRPr sz="4000">
                    <a:solidFill>
                      <a:srgbClr val="FFFFFF"/>
                    </a:solidFill>
                    <a:effectLst>
                      <a:outerShdw blurRad="38100" dist="12700" dir="5400000" rotWithShape="0">
                        <a:srgbClr val="000000">
                          <a:alpha val="50000"/>
                        </a:srgbClr>
                      </a:outerShdw>
                    </a:effectLst>
                  </a:defRPr>
                </a:pPr>
                <a:endParaRPr sz="3998">
                  <a:latin typeface="Montserrat Thin" pitchFamily="2" charset="77"/>
                </a:endParaRPr>
              </a:p>
            </p:txBody>
          </p:sp>
        </p:grpSp>
        <p:pic>
          <p:nvPicPr>
            <p:cNvPr id="9" name="placeholder.png">
              <a:extLst>
                <a:ext uri="{FF2B5EF4-FFF2-40B4-BE49-F238E27FC236}">
                  <a16:creationId xmlns:a16="http://schemas.microsoft.com/office/drawing/2014/main" id="{A236B18D-F89E-0744-B0BC-567762C85966}"/>
                </a:ext>
              </a:extLst>
            </p:cNvPr>
            <p:cNvPicPr/>
            <p:nvPr/>
          </p:nvPicPr>
          <p:blipFill>
            <a:blip r:embed="rId3" cstate="hqprint">
              <a:extLst>
                <a:ext uri="{28A0092B-C50C-407E-A947-70E740481C1C}">
                  <a14:useLocalDpi xmlns:a14="http://schemas.microsoft.com/office/drawing/2010/main"/>
                </a:ext>
              </a:extLst>
            </a:blip>
            <a:srcRect/>
            <a:stretch>
              <a:fillRect/>
            </a:stretch>
          </p:blipFill>
          <p:spPr>
            <a:xfrm>
              <a:off x="337669" y="969500"/>
              <a:ext cx="5911543" cy="7924801"/>
            </a:xfrm>
            <a:prstGeom prst="rect">
              <a:avLst/>
            </a:prstGeom>
            <a:ln w="12700" cap="flat">
              <a:noFill/>
              <a:miter lim="400000"/>
            </a:ln>
            <a:effectLst/>
          </p:spPr>
        </p:pic>
      </p:grpSp>
      <p:sp>
        <p:nvSpPr>
          <p:cNvPr id="17" name="Picture Placeholder 1">
            <a:extLst>
              <a:ext uri="{FF2B5EF4-FFF2-40B4-BE49-F238E27FC236}">
                <a16:creationId xmlns:a16="http://schemas.microsoft.com/office/drawing/2014/main" id="{20F52276-3242-6F41-82E2-EB08615D99F2}"/>
              </a:ext>
            </a:extLst>
          </p:cNvPr>
          <p:cNvSpPr>
            <a:spLocks noGrp="1" noChangeAspect="1"/>
          </p:cNvSpPr>
          <p:nvPr>
            <p:ph type="pic" sz="quarter" idx="14"/>
          </p:nvPr>
        </p:nvSpPr>
        <p:spPr>
          <a:xfrm>
            <a:off x="633323" y="1358855"/>
            <a:ext cx="2304995" cy="3082191"/>
          </a:xfrm>
          <a:solidFill>
            <a:srgbClr val="B4B4BC"/>
          </a:solidFill>
        </p:spPr>
      </p:sp>
      <p:pic>
        <p:nvPicPr>
          <p:cNvPr id="3" name="Graphic 2">
            <a:extLst>
              <a:ext uri="{FF2B5EF4-FFF2-40B4-BE49-F238E27FC236}">
                <a16:creationId xmlns:a16="http://schemas.microsoft.com/office/drawing/2014/main" id="{64D3BD55-3417-6300-ABBC-71BC52C4E9C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9083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322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Intellig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18578-199E-0E03-9F26-F783AB6CF1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233985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1016632-20CD-6A4E-8B8F-892DD6A0F09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0800000">
            <a:off x="0" y="0"/>
            <a:ext cx="9144000" cy="5143500"/>
          </a:xfrm>
          <a:prstGeom prst="rect">
            <a:avLst/>
          </a:prstGeom>
        </p:spPr>
      </p:pic>
      <p:pic>
        <p:nvPicPr>
          <p:cNvPr id="3" name="Picture 2">
            <a:extLst>
              <a:ext uri="{FF2B5EF4-FFF2-40B4-BE49-F238E27FC236}">
                <a16:creationId xmlns:a16="http://schemas.microsoft.com/office/drawing/2014/main" id="{57854FEE-A4D1-2A4F-BA84-6962A717F9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0800000">
            <a:off x="5954048" y="-1"/>
            <a:ext cx="3189952" cy="5143500"/>
          </a:xfrm>
          <a:prstGeom prst="rect">
            <a:avLst/>
          </a:prstGeom>
        </p:spPr>
      </p:pic>
      <p:sp>
        <p:nvSpPr>
          <p:cNvPr id="57" name="Title 1"/>
          <p:cNvSpPr>
            <a:spLocks noGrp="1"/>
          </p:cNvSpPr>
          <p:nvPr>
            <p:ph type="ctrTitle" hasCustomPrompt="1"/>
          </p:nvPr>
        </p:nvSpPr>
        <p:spPr>
          <a:xfrm>
            <a:off x="681349" y="1407160"/>
            <a:ext cx="4506472" cy="1942530"/>
          </a:xfrm>
          <a:prstGeom prst="rect">
            <a:avLst/>
          </a:prstGeom>
          <a:effectLst/>
        </p:spPr>
        <p:txBody>
          <a:bodyPr anchor="t">
            <a:noAutofit/>
          </a:bodyPr>
          <a:lstStyle>
            <a:lvl1pPr>
              <a:lnSpc>
                <a:spcPct val="80000"/>
              </a:lnSpc>
              <a:defRPr sz="7200" b="1" i="0" cap="none" baseline="0">
                <a:solidFill>
                  <a:schemeClr val="bg1"/>
                </a:solidFill>
                <a:latin typeface="Neue Haas Grotesk Text Pro" panose="020B0504020202020204" pitchFamily="34" charset="77"/>
              </a:defRPr>
            </a:lvl1pPr>
          </a:lstStyle>
          <a:p>
            <a:r>
              <a:rPr lang="en-US"/>
              <a:t>Thank You</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35" name="TextBox 34">
            <a:extLst>
              <a:ext uri="{FF2B5EF4-FFF2-40B4-BE49-F238E27FC236}">
                <a16:creationId xmlns:a16="http://schemas.microsoft.com/office/drawing/2014/main" id="{E24E6933-AA3C-9349-9D7E-A02F851A0968}"/>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lumMod val="50000"/>
                  </a:schemeClr>
                </a:solidFill>
                <a:latin typeface="Neue Haas Grotesk Text Pro" panose="020B0504020202020204" pitchFamily="34" charset="77"/>
              </a:rPr>
              <a:pPr algn="l"/>
              <a:t>‹#›</a:t>
            </a:fld>
            <a:endParaRPr lang="en-US" sz="800" b="0" i="0">
              <a:solidFill>
                <a:schemeClr val="bg1">
                  <a:lumMod val="50000"/>
                </a:schemeClr>
              </a:solidFill>
              <a:latin typeface="Neue Haas Grotesk Text Pro" panose="020B0504020202020204" pitchFamily="34" charset="77"/>
            </a:endParaRPr>
          </a:p>
        </p:txBody>
      </p:sp>
      <p:sp>
        <p:nvSpPr>
          <p:cNvPr id="68" name="TextBox 67">
            <a:extLst>
              <a:ext uri="{FF2B5EF4-FFF2-40B4-BE49-F238E27FC236}">
                <a16:creationId xmlns:a16="http://schemas.microsoft.com/office/drawing/2014/main" id="{90CAB566-3A5D-7546-985C-6AA7DB2C6F02}"/>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07D11C3A-5E7E-8586-C98D-848442D5CBE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3783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34" name="Picture 33" descr="Background pattern&#10;&#10;Description automatically generated with low confidence">
            <a:extLst>
              <a:ext uri="{FF2B5EF4-FFF2-40B4-BE49-F238E27FC236}">
                <a16:creationId xmlns:a16="http://schemas.microsoft.com/office/drawing/2014/main" id="{FA0EA918-3BFD-FB43-BD65-48B788AE28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0" y="0"/>
            <a:ext cx="9144000" cy="5143500"/>
          </a:xfrm>
          <a:prstGeom prst="rect">
            <a:avLst/>
          </a:prstGeom>
        </p:spPr>
      </p:pic>
      <p:sp>
        <p:nvSpPr>
          <p:cNvPr id="57" name="Title 1"/>
          <p:cNvSpPr>
            <a:spLocks noGrp="1"/>
          </p:cNvSpPr>
          <p:nvPr>
            <p:ph type="ctrTitle" hasCustomPrompt="1"/>
          </p:nvPr>
        </p:nvSpPr>
        <p:spPr>
          <a:xfrm>
            <a:off x="681348" y="1705740"/>
            <a:ext cx="3163279" cy="1755918"/>
          </a:xfrm>
          <a:prstGeom prst="rect">
            <a:avLst/>
          </a:prstGeom>
          <a:effectLst/>
        </p:spPr>
        <p:txBody>
          <a:bodyPr anchor="t">
            <a:noAutofit/>
          </a:bodyPr>
          <a:lstStyle>
            <a:lvl1pPr>
              <a:lnSpc>
                <a:spcPct val="80000"/>
              </a:lnSpc>
              <a:defRPr sz="7200" b="1" i="0" cap="none" baseline="0">
                <a:solidFill>
                  <a:schemeClr val="bg1"/>
                </a:solidFill>
                <a:latin typeface="Neue Haas Grotesk Text Pro" panose="020B0504020202020204" pitchFamily="34" charset="77"/>
              </a:defRPr>
            </a:lvl1pPr>
          </a:lstStyle>
          <a:p>
            <a:r>
              <a:rPr lang="en-US"/>
              <a:t>Thank You</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70" name="TextBox 69">
            <a:extLst>
              <a:ext uri="{FF2B5EF4-FFF2-40B4-BE49-F238E27FC236}">
                <a16:creationId xmlns:a16="http://schemas.microsoft.com/office/drawing/2014/main" id="{9B43855F-559F-4FC6-A35A-91D3B1494462}"/>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38100" dist="38100" dir="2700000" algn="tl">
                    <a:srgbClr val="000000">
                      <a:alpha val="43137"/>
                    </a:srgbClr>
                  </a:outerShdw>
                </a:effectLst>
                <a:latin typeface="Neue Haas Grotesk Text Pro" panose="020B0504020202020204" pitchFamily="34" charset="77"/>
                <a:ea typeface="+mn-ea"/>
                <a:cs typeface="+mn-cs"/>
              </a:rPr>
              <a:t>© Hitachi Vantara LLC 2023. All Rights Reserved.</a:t>
            </a:r>
          </a:p>
        </p:txBody>
      </p:sp>
      <p:pic>
        <p:nvPicPr>
          <p:cNvPr id="2" name="Graphic 1">
            <a:extLst>
              <a:ext uri="{FF2B5EF4-FFF2-40B4-BE49-F238E27FC236}">
                <a16:creationId xmlns:a16="http://schemas.microsoft.com/office/drawing/2014/main" id="{D3064F4F-6520-135D-30C6-FB2F9F48D3F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5570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grpSp>
        <p:nvGrpSpPr>
          <p:cNvPr id="4" name="Group 3">
            <a:extLst>
              <a:ext uri="{FF2B5EF4-FFF2-40B4-BE49-F238E27FC236}">
                <a16:creationId xmlns:a16="http://schemas.microsoft.com/office/drawing/2014/main" id="{4FF32021-29D2-9C47-8045-974010C91D87}"/>
              </a:ext>
            </a:extLst>
          </p:cNvPr>
          <p:cNvGrpSpPr/>
          <p:nvPr userDrawn="1"/>
        </p:nvGrpSpPr>
        <p:grpSpPr>
          <a:xfrm>
            <a:off x="3220799" y="2167157"/>
            <a:ext cx="2702403" cy="772379"/>
            <a:chOff x="2751138" y="3262313"/>
            <a:chExt cx="4665662" cy="1333500"/>
          </a:xfrm>
          <a:solidFill>
            <a:schemeClr val="tx2"/>
          </a:solidFill>
        </p:grpSpPr>
        <p:sp>
          <p:nvSpPr>
            <p:cNvPr id="7" name="Freeform 1">
              <a:extLst>
                <a:ext uri="{FF2B5EF4-FFF2-40B4-BE49-F238E27FC236}">
                  <a16:creationId xmlns:a16="http://schemas.microsoft.com/office/drawing/2014/main" id="{83CE6286-25E3-5C4E-A402-875F996A19AF}"/>
                </a:ext>
              </a:extLst>
            </p:cNvPr>
            <p:cNvSpPr>
              <a:spLocks noChangeArrowheads="1"/>
            </p:cNvSpPr>
            <p:nvPr/>
          </p:nvSpPr>
          <p:spPr bwMode="auto">
            <a:xfrm>
              <a:off x="618013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4"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8" name="Freeform 2">
              <a:extLst>
                <a:ext uri="{FF2B5EF4-FFF2-40B4-BE49-F238E27FC236}">
                  <a16:creationId xmlns:a16="http://schemas.microsoft.com/office/drawing/2014/main" id="{2EC2A32F-DAB4-A34C-BECE-3159FE0ED229}"/>
                </a:ext>
              </a:extLst>
            </p:cNvPr>
            <p:cNvSpPr>
              <a:spLocks noChangeArrowheads="1"/>
            </p:cNvSpPr>
            <p:nvPr/>
          </p:nvSpPr>
          <p:spPr bwMode="auto">
            <a:xfrm>
              <a:off x="4083050" y="3275013"/>
              <a:ext cx="677863" cy="631825"/>
            </a:xfrm>
            <a:custGeom>
              <a:avLst/>
              <a:gdLst>
                <a:gd name="T0" fmla="*/ 1883 w 1884"/>
                <a:gd name="T1" fmla="*/ 0 h 1755"/>
                <a:gd name="T2" fmla="*/ 1883 w 1884"/>
                <a:gd name="T3" fmla="*/ 298 h 1755"/>
                <a:gd name="T4" fmla="*/ 1174 w 1884"/>
                <a:gd name="T5" fmla="*/ 298 h 1755"/>
                <a:gd name="T6" fmla="*/ 1174 w 1884"/>
                <a:gd name="T7" fmla="*/ 1754 h 1755"/>
                <a:gd name="T8" fmla="*/ 709 w 1884"/>
                <a:gd name="T9" fmla="*/ 1754 h 1755"/>
                <a:gd name="T10" fmla="*/ 709 w 1884"/>
                <a:gd name="T11" fmla="*/ 298 h 1755"/>
                <a:gd name="T12" fmla="*/ 0 w 1884"/>
                <a:gd name="T13" fmla="*/ 298 h 1755"/>
                <a:gd name="T14" fmla="*/ 0 w 1884"/>
                <a:gd name="T15" fmla="*/ 0 h 1755"/>
                <a:gd name="T16" fmla="*/ 1883 w 1884"/>
                <a:gd name="T17"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4" h="1755">
                  <a:moveTo>
                    <a:pt x="1883" y="0"/>
                  </a:moveTo>
                  <a:cubicBezTo>
                    <a:pt x="1883" y="4"/>
                    <a:pt x="1883" y="298"/>
                    <a:pt x="1883" y="298"/>
                  </a:cubicBezTo>
                  <a:lnTo>
                    <a:pt x="1174" y="298"/>
                  </a:lnTo>
                  <a:lnTo>
                    <a:pt x="1174" y="1754"/>
                  </a:lnTo>
                  <a:lnTo>
                    <a:pt x="709" y="1754"/>
                  </a:lnTo>
                  <a:lnTo>
                    <a:pt x="709" y="298"/>
                  </a:lnTo>
                  <a:lnTo>
                    <a:pt x="0" y="298"/>
                  </a:lnTo>
                  <a:lnTo>
                    <a:pt x="0" y="0"/>
                  </a:lnTo>
                  <a:lnTo>
                    <a:pt x="188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9" name="Freeform 3">
              <a:extLst>
                <a:ext uri="{FF2B5EF4-FFF2-40B4-BE49-F238E27FC236}">
                  <a16:creationId xmlns:a16="http://schemas.microsoft.com/office/drawing/2014/main" id="{CFABE890-91A1-A04E-9227-E7CB6243BC7F}"/>
                </a:ext>
              </a:extLst>
            </p:cNvPr>
            <p:cNvSpPr>
              <a:spLocks noChangeArrowheads="1"/>
            </p:cNvSpPr>
            <p:nvPr/>
          </p:nvSpPr>
          <p:spPr bwMode="auto">
            <a:xfrm>
              <a:off x="4614863" y="3275013"/>
              <a:ext cx="796925" cy="631825"/>
            </a:xfrm>
            <a:custGeom>
              <a:avLst/>
              <a:gdLst>
                <a:gd name="T0" fmla="*/ 2214 w 2215"/>
                <a:gd name="T1" fmla="*/ 1754 h 1755"/>
                <a:gd name="T2" fmla="*/ 1695 w 2215"/>
                <a:gd name="T3" fmla="*/ 1754 h 1755"/>
                <a:gd name="T4" fmla="*/ 1542 w 2215"/>
                <a:gd name="T5" fmla="*/ 1377 h 1755"/>
                <a:gd name="T6" fmla="*/ 672 w 2215"/>
                <a:gd name="T7" fmla="*/ 1377 h 1755"/>
                <a:gd name="T8" fmla="*/ 518 w 2215"/>
                <a:gd name="T9" fmla="*/ 1754 h 1755"/>
                <a:gd name="T10" fmla="*/ 0 w 2215"/>
                <a:gd name="T11" fmla="*/ 1754 h 1755"/>
                <a:gd name="T12" fmla="*/ 825 w 2215"/>
                <a:gd name="T13" fmla="*/ 0 h 1755"/>
                <a:gd name="T14" fmla="*/ 1392 w 2215"/>
                <a:gd name="T15" fmla="*/ 0 h 1755"/>
                <a:gd name="T16" fmla="*/ 2214 w 2215"/>
                <a:gd name="T17" fmla="*/ 1754 h 1755"/>
                <a:gd name="T18" fmla="*/ 788 w 2215"/>
                <a:gd name="T19" fmla="*/ 1095 h 1755"/>
                <a:gd name="T20" fmla="*/ 1434 w 2215"/>
                <a:gd name="T21" fmla="*/ 1095 h 1755"/>
                <a:gd name="T22" fmla="*/ 1107 w 2215"/>
                <a:gd name="T23" fmla="*/ 298 h 1755"/>
                <a:gd name="T24" fmla="*/ 788 w 2215"/>
                <a:gd name="T25" fmla="*/ 1095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5" h="1755">
                  <a:moveTo>
                    <a:pt x="2214" y="1754"/>
                  </a:moveTo>
                  <a:cubicBezTo>
                    <a:pt x="2214" y="1754"/>
                    <a:pt x="1691" y="1754"/>
                    <a:pt x="1695" y="1754"/>
                  </a:cubicBezTo>
                  <a:lnTo>
                    <a:pt x="1542" y="1377"/>
                  </a:lnTo>
                  <a:lnTo>
                    <a:pt x="672" y="1377"/>
                  </a:lnTo>
                  <a:cubicBezTo>
                    <a:pt x="672" y="1377"/>
                    <a:pt x="522" y="1754"/>
                    <a:pt x="518" y="1754"/>
                  </a:cubicBezTo>
                  <a:lnTo>
                    <a:pt x="0" y="1754"/>
                  </a:lnTo>
                  <a:lnTo>
                    <a:pt x="825" y="0"/>
                  </a:lnTo>
                  <a:lnTo>
                    <a:pt x="1392" y="0"/>
                  </a:lnTo>
                  <a:lnTo>
                    <a:pt x="2214" y="1754"/>
                  </a:lnTo>
                  <a:close/>
                  <a:moveTo>
                    <a:pt x="788" y="1095"/>
                  </a:moveTo>
                  <a:lnTo>
                    <a:pt x="1434" y="1095"/>
                  </a:lnTo>
                  <a:lnTo>
                    <a:pt x="1107" y="298"/>
                  </a:lnTo>
                  <a:lnTo>
                    <a:pt x="788" y="109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0" name="Freeform 4">
              <a:extLst>
                <a:ext uri="{FF2B5EF4-FFF2-40B4-BE49-F238E27FC236}">
                  <a16:creationId xmlns:a16="http://schemas.microsoft.com/office/drawing/2014/main" id="{8E064252-4A22-6A4E-8BBD-75A62A08BA78}"/>
                </a:ext>
              </a:extLst>
            </p:cNvPr>
            <p:cNvSpPr>
              <a:spLocks noChangeArrowheads="1"/>
            </p:cNvSpPr>
            <p:nvPr/>
          </p:nvSpPr>
          <p:spPr bwMode="auto">
            <a:xfrm>
              <a:off x="6985000" y="3275013"/>
              <a:ext cx="166688" cy="631825"/>
            </a:xfrm>
            <a:custGeom>
              <a:avLst/>
              <a:gdLst>
                <a:gd name="T0" fmla="*/ 232 w 465"/>
                <a:gd name="T1" fmla="*/ 1754 h 1755"/>
                <a:gd name="T2" fmla="*/ 0 w 465"/>
                <a:gd name="T3" fmla="*/ 1754 h 1755"/>
                <a:gd name="T4" fmla="*/ 0 w 465"/>
                <a:gd name="T5" fmla="*/ 0 h 1755"/>
                <a:gd name="T6" fmla="*/ 464 w 465"/>
                <a:gd name="T7" fmla="*/ 0 h 1755"/>
                <a:gd name="T8" fmla="*/ 464 w 465"/>
                <a:gd name="T9" fmla="*/ 1754 h 1755"/>
                <a:gd name="T10" fmla="*/ 232 w 465"/>
                <a:gd name="T11" fmla="*/ 1754 h 1755"/>
              </a:gdLst>
              <a:ahLst/>
              <a:cxnLst>
                <a:cxn ang="0">
                  <a:pos x="T0" y="T1"/>
                </a:cxn>
                <a:cxn ang="0">
                  <a:pos x="T2" y="T3"/>
                </a:cxn>
                <a:cxn ang="0">
                  <a:pos x="T4" y="T5"/>
                </a:cxn>
                <a:cxn ang="0">
                  <a:pos x="T6" y="T7"/>
                </a:cxn>
                <a:cxn ang="0">
                  <a:pos x="T8" y="T9"/>
                </a:cxn>
                <a:cxn ang="0">
                  <a:pos x="T10" y="T11"/>
                </a:cxn>
              </a:cxnLst>
              <a:rect l="0" t="0" r="r" b="b"/>
              <a:pathLst>
                <a:path w="465" h="1755">
                  <a:moveTo>
                    <a:pt x="232" y="1754"/>
                  </a:moveTo>
                  <a:lnTo>
                    <a:pt x="0" y="1754"/>
                  </a:lnTo>
                  <a:lnTo>
                    <a:pt x="0" y="0"/>
                  </a:lnTo>
                  <a:lnTo>
                    <a:pt x="464" y="0"/>
                  </a:lnTo>
                  <a:lnTo>
                    <a:pt x="464" y="1754"/>
                  </a:lnTo>
                  <a:lnTo>
                    <a:pt x="232"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1" name="Freeform 5">
              <a:extLst>
                <a:ext uri="{FF2B5EF4-FFF2-40B4-BE49-F238E27FC236}">
                  <a16:creationId xmlns:a16="http://schemas.microsoft.com/office/drawing/2014/main" id="{7108F8D7-9972-EC43-941C-8F985F4440C8}"/>
                </a:ext>
              </a:extLst>
            </p:cNvPr>
            <p:cNvSpPr>
              <a:spLocks noChangeArrowheads="1"/>
            </p:cNvSpPr>
            <p:nvPr/>
          </p:nvSpPr>
          <p:spPr bwMode="auto">
            <a:xfrm>
              <a:off x="304958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5"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2" name="Freeform 6">
              <a:extLst>
                <a:ext uri="{FF2B5EF4-FFF2-40B4-BE49-F238E27FC236}">
                  <a16:creationId xmlns:a16="http://schemas.microsoft.com/office/drawing/2014/main" id="{10D7BD6F-B44E-EF4C-83B8-E49C990AC56B}"/>
                </a:ext>
              </a:extLst>
            </p:cNvPr>
            <p:cNvSpPr>
              <a:spLocks noChangeArrowheads="1"/>
            </p:cNvSpPr>
            <p:nvPr/>
          </p:nvSpPr>
          <p:spPr bwMode="auto">
            <a:xfrm>
              <a:off x="3854450" y="3275013"/>
              <a:ext cx="168275" cy="631825"/>
            </a:xfrm>
            <a:custGeom>
              <a:avLst/>
              <a:gdLst>
                <a:gd name="T0" fmla="*/ 233 w 466"/>
                <a:gd name="T1" fmla="*/ 1754 h 1755"/>
                <a:gd name="T2" fmla="*/ 0 w 466"/>
                <a:gd name="T3" fmla="*/ 1754 h 1755"/>
                <a:gd name="T4" fmla="*/ 0 w 466"/>
                <a:gd name="T5" fmla="*/ 0 h 1755"/>
                <a:gd name="T6" fmla="*/ 465 w 466"/>
                <a:gd name="T7" fmla="*/ 0 h 1755"/>
                <a:gd name="T8" fmla="*/ 465 w 466"/>
                <a:gd name="T9" fmla="*/ 1754 h 1755"/>
                <a:gd name="T10" fmla="*/ 233 w 466"/>
                <a:gd name="T11" fmla="*/ 1754 h 1755"/>
              </a:gdLst>
              <a:ahLst/>
              <a:cxnLst>
                <a:cxn ang="0">
                  <a:pos x="T0" y="T1"/>
                </a:cxn>
                <a:cxn ang="0">
                  <a:pos x="T2" y="T3"/>
                </a:cxn>
                <a:cxn ang="0">
                  <a:pos x="T4" y="T5"/>
                </a:cxn>
                <a:cxn ang="0">
                  <a:pos x="T6" y="T7"/>
                </a:cxn>
                <a:cxn ang="0">
                  <a:pos x="T8" y="T9"/>
                </a:cxn>
                <a:cxn ang="0">
                  <a:pos x="T10" y="T11"/>
                </a:cxn>
              </a:cxnLst>
              <a:rect l="0" t="0" r="r" b="b"/>
              <a:pathLst>
                <a:path w="466" h="1755">
                  <a:moveTo>
                    <a:pt x="233" y="1754"/>
                  </a:moveTo>
                  <a:lnTo>
                    <a:pt x="0" y="1754"/>
                  </a:lnTo>
                  <a:lnTo>
                    <a:pt x="0" y="0"/>
                  </a:lnTo>
                  <a:lnTo>
                    <a:pt x="465" y="0"/>
                  </a:lnTo>
                  <a:lnTo>
                    <a:pt x="465" y="1754"/>
                  </a:lnTo>
                  <a:lnTo>
                    <a:pt x="233"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3" name="Freeform 7">
              <a:extLst>
                <a:ext uri="{FF2B5EF4-FFF2-40B4-BE49-F238E27FC236}">
                  <a16:creationId xmlns:a16="http://schemas.microsoft.com/office/drawing/2014/main" id="{E06C8074-B6A4-D343-A411-79AE8E570DA9}"/>
                </a:ext>
              </a:extLst>
            </p:cNvPr>
            <p:cNvSpPr>
              <a:spLocks noChangeArrowheads="1"/>
            </p:cNvSpPr>
            <p:nvPr/>
          </p:nvSpPr>
          <p:spPr bwMode="auto">
            <a:xfrm>
              <a:off x="5383213" y="3262313"/>
              <a:ext cx="715962" cy="663575"/>
            </a:xfrm>
            <a:custGeom>
              <a:avLst/>
              <a:gdLst>
                <a:gd name="T0" fmla="*/ 62 w 1988"/>
                <a:gd name="T1" fmla="*/ 1307 h 1842"/>
                <a:gd name="T2" fmla="*/ 0 w 1988"/>
                <a:gd name="T3" fmla="*/ 933 h 1842"/>
                <a:gd name="T4" fmla="*/ 120 w 1988"/>
                <a:gd name="T5" fmla="*/ 423 h 1842"/>
                <a:gd name="T6" fmla="*/ 518 w 1988"/>
                <a:gd name="T7" fmla="*/ 91 h 1842"/>
                <a:gd name="T8" fmla="*/ 1033 w 1988"/>
                <a:gd name="T9" fmla="*/ 0 h 1842"/>
                <a:gd name="T10" fmla="*/ 1618 w 1988"/>
                <a:gd name="T11" fmla="*/ 125 h 1842"/>
                <a:gd name="T12" fmla="*/ 1950 w 1988"/>
                <a:gd name="T13" fmla="*/ 531 h 1842"/>
                <a:gd name="T14" fmla="*/ 1966 w 1988"/>
                <a:gd name="T15" fmla="*/ 643 h 1842"/>
                <a:gd name="T16" fmla="*/ 1481 w 1988"/>
                <a:gd name="T17" fmla="*/ 643 h 1842"/>
                <a:gd name="T18" fmla="*/ 1456 w 1988"/>
                <a:gd name="T19" fmla="*/ 506 h 1842"/>
                <a:gd name="T20" fmla="*/ 1240 w 1988"/>
                <a:gd name="T21" fmla="*/ 303 h 1842"/>
                <a:gd name="T22" fmla="*/ 1037 w 1988"/>
                <a:gd name="T23" fmla="*/ 274 h 1842"/>
                <a:gd name="T24" fmla="*/ 809 w 1988"/>
                <a:gd name="T25" fmla="*/ 315 h 1842"/>
                <a:gd name="T26" fmla="*/ 556 w 1988"/>
                <a:gd name="T27" fmla="*/ 573 h 1842"/>
                <a:gd name="T28" fmla="*/ 494 w 1988"/>
                <a:gd name="T29" fmla="*/ 942 h 1842"/>
                <a:gd name="T30" fmla="*/ 539 w 1988"/>
                <a:gd name="T31" fmla="*/ 1249 h 1842"/>
                <a:gd name="T32" fmla="*/ 792 w 1988"/>
                <a:gd name="T33" fmla="*/ 1527 h 1842"/>
                <a:gd name="T34" fmla="*/ 1041 w 1988"/>
                <a:gd name="T35" fmla="*/ 1572 h 1842"/>
                <a:gd name="T36" fmla="*/ 1257 w 1988"/>
                <a:gd name="T37" fmla="*/ 1539 h 1842"/>
                <a:gd name="T38" fmla="*/ 1460 w 1988"/>
                <a:gd name="T39" fmla="*/ 1356 h 1842"/>
                <a:gd name="T40" fmla="*/ 1497 w 1988"/>
                <a:gd name="T41" fmla="*/ 1170 h 1842"/>
                <a:gd name="T42" fmla="*/ 1987 w 1988"/>
                <a:gd name="T43" fmla="*/ 1170 h 1842"/>
                <a:gd name="T44" fmla="*/ 1962 w 1988"/>
                <a:gd name="T45" fmla="*/ 1336 h 1842"/>
                <a:gd name="T46" fmla="*/ 1638 w 1988"/>
                <a:gd name="T47" fmla="*/ 1721 h 1842"/>
                <a:gd name="T48" fmla="*/ 1041 w 1988"/>
                <a:gd name="T49" fmla="*/ 1841 h 1842"/>
                <a:gd name="T50" fmla="*/ 568 w 1988"/>
                <a:gd name="T51" fmla="*/ 1771 h 1842"/>
                <a:gd name="T52" fmla="*/ 62 w 1988"/>
                <a:gd name="T53" fmla="*/ 1307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8" h="1842">
                  <a:moveTo>
                    <a:pt x="62" y="1307"/>
                  </a:moveTo>
                  <a:cubicBezTo>
                    <a:pt x="21" y="1191"/>
                    <a:pt x="0" y="1066"/>
                    <a:pt x="0" y="933"/>
                  </a:cubicBezTo>
                  <a:cubicBezTo>
                    <a:pt x="0" y="751"/>
                    <a:pt x="33" y="573"/>
                    <a:pt x="120" y="423"/>
                  </a:cubicBezTo>
                  <a:cubicBezTo>
                    <a:pt x="211" y="270"/>
                    <a:pt x="348" y="154"/>
                    <a:pt x="518" y="91"/>
                  </a:cubicBezTo>
                  <a:cubicBezTo>
                    <a:pt x="680" y="33"/>
                    <a:pt x="850" y="0"/>
                    <a:pt x="1033" y="0"/>
                  </a:cubicBezTo>
                  <a:cubicBezTo>
                    <a:pt x="1240" y="0"/>
                    <a:pt x="1439" y="46"/>
                    <a:pt x="1618" y="125"/>
                  </a:cubicBezTo>
                  <a:cubicBezTo>
                    <a:pt x="1784" y="195"/>
                    <a:pt x="1912" y="349"/>
                    <a:pt x="1950" y="531"/>
                  </a:cubicBezTo>
                  <a:cubicBezTo>
                    <a:pt x="1958" y="568"/>
                    <a:pt x="1962" y="606"/>
                    <a:pt x="1966" y="643"/>
                  </a:cubicBezTo>
                  <a:lnTo>
                    <a:pt x="1481" y="643"/>
                  </a:lnTo>
                  <a:cubicBezTo>
                    <a:pt x="1481" y="597"/>
                    <a:pt x="1472" y="552"/>
                    <a:pt x="1456" y="506"/>
                  </a:cubicBezTo>
                  <a:cubicBezTo>
                    <a:pt x="1419" y="411"/>
                    <a:pt x="1340" y="332"/>
                    <a:pt x="1240" y="303"/>
                  </a:cubicBezTo>
                  <a:cubicBezTo>
                    <a:pt x="1174" y="282"/>
                    <a:pt x="1107" y="274"/>
                    <a:pt x="1037" y="274"/>
                  </a:cubicBezTo>
                  <a:cubicBezTo>
                    <a:pt x="958" y="274"/>
                    <a:pt x="879" y="286"/>
                    <a:pt x="809" y="315"/>
                  </a:cubicBezTo>
                  <a:cubicBezTo>
                    <a:pt x="688" y="357"/>
                    <a:pt x="597" y="452"/>
                    <a:pt x="556" y="573"/>
                  </a:cubicBezTo>
                  <a:cubicBezTo>
                    <a:pt x="514" y="689"/>
                    <a:pt x="494" y="813"/>
                    <a:pt x="494" y="942"/>
                  </a:cubicBezTo>
                  <a:cubicBezTo>
                    <a:pt x="494" y="1050"/>
                    <a:pt x="510" y="1153"/>
                    <a:pt x="539" y="1249"/>
                  </a:cubicBezTo>
                  <a:cubicBezTo>
                    <a:pt x="572" y="1377"/>
                    <a:pt x="672" y="1481"/>
                    <a:pt x="792" y="1527"/>
                  </a:cubicBezTo>
                  <a:cubicBezTo>
                    <a:pt x="871" y="1556"/>
                    <a:pt x="954" y="1572"/>
                    <a:pt x="1041" y="1572"/>
                  </a:cubicBezTo>
                  <a:cubicBezTo>
                    <a:pt x="1116" y="1572"/>
                    <a:pt x="1186" y="1560"/>
                    <a:pt x="1257" y="1539"/>
                  </a:cubicBezTo>
                  <a:cubicBezTo>
                    <a:pt x="1348" y="1510"/>
                    <a:pt x="1423" y="1444"/>
                    <a:pt x="1460" y="1356"/>
                  </a:cubicBezTo>
                  <a:cubicBezTo>
                    <a:pt x="1485" y="1298"/>
                    <a:pt x="1497" y="1236"/>
                    <a:pt x="1497" y="1170"/>
                  </a:cubicBezTo>
                  <a:lnTo>
                    <a:pt x="1987" y="1170"/>
                  </a:lnTo>
                  <a:cubicBezTo>
                    <a:pt x="1983" y="1228"/>
                    <a:pt x="1974" y="1282"/>
                    <a:pt x="1962" y="1336"/>
                  </a:cubicBezTo>
                  <a:cubicBezTo>
                    <a:pt x="1920" y="1510"/>
                    <a:pt x="1800" y="1655"/>
                    <a:pt x="1638" y="1721"/>
                  </a:cubicBezTo>
                  <a:cubicBezTo>
                    <a:pt x="1456" y="1800"/>
                    <a:pt x="1253" y="1841"/>
                    <a:pt x="1041" y="1841"/>
                  </a:cubicBezTo>
                  <a:cubicBezTo>
                    <a:pt x="875" y="1841"/>
                    <a:pt x="718" y="1817"/>
                    <a:pt x="568" y="1771"/>
                  </a:cubicBezTo>
                  <a:cubicBezTo>
                    <a:pt x="336" y="1692"/>
                    <a:pt x="137" y="1527"/>
                    <a:pt x="62" y="13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4" name="Freeform 8">
              <a:extLst>
                <a:ext uri="{FF2B5EF4-FFF2-40B4-BE49-F238E27FC236}">
                  <a16:creationId xmlns:a16="http://schemas.microsoft.com/office/drawing/2014/main" id="{1E4F36FC-5229-474D-A767-FDC5532A65F1}"/>
                </a:ext>
              </a:extLst>
            </p:cNvPr>
            <p:cNvSpPr>
              <a:spLocks noChangeArrowheads="1"/>
            </p:cNvSpPr>
            <p:nvPr/>
          </p:nvSpPr>
          <p:spPr bwMode="auto">
            <a:xfrm>
              <a:off x="2751138" y="4083050"/>
              <a:ext cx="153987" cy="398463"/>
            </a:xfrm>
            <a:custGeom>
              <a:avLst/>
              <a:gdLst>
                <a:gd name="T0" fmla="*/ 415 w 428"/>
                <a:gd name="T1" fmla="*/ 0 h 1109"/>
                <a:gd name="T2" fmla="*/ 0 w 428"/>
                <a:gd name="T3" fmla="*/ 38 h 1109"/>
                <a:gd name="T4" fmla="*/ 0 w 428"/>
                <a:gd name="T5" fmla="*/ 100 h 1109"/>
                <a:gd name="T6" fmla="*/ 12 w 428"/>
                <a:gd name="T7" fmla="*/ 100 h 1109"/>
                <a:gd name="T8" fmla="*/ 178 w 428"/>
                <a:gd name="T9" fmla="*/ 241 h 1109"/>
                <a:gd name="T10" fmla="*/ 178 w 428"/>
                <a:gd name="T11" fmla="*/ 1108 h 1109"/>
                <a:gd name="T12" fmla="*/ 427 w 428"/>
                <a:gd name="T13" fmla="*/ 1108 h 1109"/>
                <a:gd name="T14" fmla="*/ 427 w 428"/>
                <a:gd name="T15" fmla="*/ 0 h 1109"/>
                <a:gd name="T16" fmla="*/ 415 w 428"/>
                <a:gd name="T17"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1109">
                  <a:moveTo>
                    <a:pt x="415" y="0"/>
                  </a:moveTo>
                  <a:lnTo>
                    <a:pt x="0" y="38"/>
                  </a:lnTo>
                  <a:lnTo>
                    <a:pt x="0" y="100"/>
                  </a:lnTo>
                  <a:lnTo>
                    <a:pt x="12" y="100"/>
                  </a:lnTo>
                  <a:cubicBezTo>
                    <a:pt x="178" y="121"/>
                    <a:pt x="178" y="121"/>
                    <a:pt x="178" y="241"/>
                  </a:cubicBezTo>
                  <a:lnTo>
                    <a:pt x="178" y="1108"/>
                  </a:lnTo>
                  <a:lnTo>
                    <a:pt x="427" y="1108"/>
                  </a:lnTo>
                  <a:lnTo>
                    <a:pt x="427" y="0"/>
                  </a:lnTo>
                  <a:lnTo>
                    <a:pt x="41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5" name="Freeform 9">
              <a:extLst>
                <a:ext uri="{FF2B5EF4-FFF2-40B4-BE49-F238E27FC236}">
                  <a16:creationId xmlns:a16="http://schemas.microsoft.com/office/drawing/2014/main" id="{BA860B57-E95B-4342-A506-9A42E1803EDF}"/>
                </a:ext>
              </a:extLst>
            </p:cNvPr>
            <p:cNvSpPr>
              <a:spLocks noChangeArrowheads="1"/>
            </p:cNvSpPr>
            <p:nvPr/>
          </p:nvSpPr>
          <p:spPr bwMode="auto">
            <a:xfrm>
              <a:off x="2986088" y="4198938"/>
              <a:ext cx="315912" cy="282575"/>
            </a:xfrm>
            <a:custGeom>
              <a:avLst/>
              <a:gdLst>
                <a:gd name="T0" fmla="*/ 643 w 876"/>
                <a:gd name="T1" fmla="*/ 4 h 785"/>
                <a:gd name="T2" fmla="*/ 353 w 876"/>
                <a:gd name="T3" fmla="*/ 170 h 785"/>
                <a:gd name="T4" fmla="*/ 353 w 876"/>
                <a:gd name="T5" fmla="*/ 0 h 785"/>
                <a:gd name="T6" fmla="*/ 336 w 876"/>
                <a:gd name="T7" fmla="*/ 4 h 785"/>
                <a:gd name="T8" fmla="*/ 0 w 876"/>
                <a:gd name="T9" fmla="*/ 58 h 785"/>
                <a:gd name="T10" fmla="*/ 0 w 876"/>
                <a:gd name="T11" fmla="*/ 116 h 785"/>
                <a:gd name="T12" fmla="*/ 17 w 876"/>
                <a:gd name="T13" fmla="*/ 116 h 785"/>
                <a:gd name="T14" fmla="*/ 145 w 876"/>
                <a:gd name="T15" fmla="*/ 240 h 785"/>
                <a:gd name="T16" fmla="*/ 145 w 876"/>
                <a:gd name="T17" fmla="*/ 784 h 785"/>
                <a:gd name="T18" fmla="*/ 353 w 876"/>
                <a:gd name="T19" fmla="*/ 784 h 785"/>
                <a:gd name="T20" fmla="*/ 353 w 876"/>
                <a:gd name="T21" fmla="*/ 386 h 785"/>
                <a:gd name="T22" fmla="*/ 560 w 876"/>
                <a:gd name="T23" fmla="*/ 141 h 785"/>
                <a:gd name="T24" fmla="*/ 664 w 876"/>
                <a:gd name="T25" fmla="*/ 361 h 785"/>
                <a:gd name="T26" fmla="*/ 664 w 876"/>
                <a:gd name="T27" fmla="*/ 784 h 785"/>
                <a:gd name="T28" fmla="*/ 871 w 876"/>
                <a:gd name="T29" fmla="*/ 784 h 785"/>
                <a:gd name="T30" fmla="*/ 871 w 876"/>
                <a:gd name="T31" fmla="*/ 240 h 785"/>
                <a:gd name="T32" fmla="*/ 643 w 876"/>
                <a:gd name="T33" fmla="*/ 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785">
                  <a:moveTo>
                    <a:pt x="643" y="4"/>
                  </a:moveTo>
                  <a:cubicBezTo>
                    <a:pt x="490" y="4"/>
                    <a:pt x="398" y="108"/>
                    <a:pt x="353" y="170"/>
                  </a:cubicBezTo>
                  <a:cubicBezTo>
                    <a:pt x="353" y="112"/>
                    <a:pt x="353" y="0"/>
                    <a:pt x="353" y="0"/>
                  </a:cubicBezTo>
                  <a:lnTo>
                    <a:pt x="336" y="4"/>
                  </a:lnTo>
                  <a:lnTo>
                    <a:pt x="0" y="58"/>
                  </a:lnTo>
                  <a:lnTo>
                    <a:pt x="0" y="116"/>
                  </a:lnTo>
                  <a:lnTo>
                    <a:pt x="17" y="116"/>
                  </a:lnTo>
                  <a:cubicBezTo>
                    <a:pt x="124" y="120"/>
                    <a:pt x="145" y="141"/>
                    <a:pt x="145" y="240"/>
                  </a:cubicBezTo>
                  <a:lnTo>
                    <a:pt x="145" y="784"/>
                  </a:lnTo>
                  <a:lnTo>
                    <a:pt x="353" y="784"/>
                  </a:lnTo>
                  <a:lnTo>
                    <a:pt x="353" y="386"/>
                  </a:lnTo>
                  <a:cubicBezTo>
                    <a:pt x="353" y="278"/>
                    <a:pt x="452" y="141"/>
                    <a:pt x="560" y="141"/>
                  </a:cubicBezTo>
                  <a:cubicBezTo>
                    <a:pt x="660" y="141"/>
                    <a:pt x="664" y="224"/>
                    <a:pt x="664" y="361"/>
                  </a:cubicBezTo>
                  <a:lnTo>
                    <a:pt x="664" y="784"/>
                  </a:lnTo>
                  <a:lnTo>
                    <a:pt x="871" y="784"/>
                  </a:lnTo>
                  <a:lnTo>
                    <a:pt x="871" y="240"/>
                  </a:lnTo>
                  <a:cubicBezTo>
                    <a:pt x="875" y="87"/>
                    <a:pt x="792" y="4"/>
                    <a:pt x="643" y="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6" name="Freeform 10">
              <a:extLst>
                <a:ext uri="{FF2B5EF4-FFF2-40B4-BE49-F238E27FC236}">
                  <a16:creationId xmlns:a16="http://schemas.microsoft.com/office/drawing/2014/main" id="{897D6BB8-A7EC-C84A-8F10-580F991CADE1}"/>
                </a:ext>
              </a:extLst>
            </p:cNvPr>
            <p:cNvSpPr>
              <a:spLocks noChangeArrowheads="1"/>
            </p:cNvSpPr>
            <p:nvPr/>
          </p:nvSpPr>
          <p:spPr bwMode="auto">
            <a:xfrm>
              <a:off x="3386138" y="4200525"/>
              <a:ext cx="212725" cy="288925"/>
            </a:xfrm>
            <a:custGeom>
              <a:avLst/>
              <a:gdLst>
                <a:gd name="T0" fmla="*/ 348 w 590"/>
                <a:gd name="T1" fmla="*/ 303 h 802"/>
                <a:gd name="T2" fmla="*/ 195 w 590"/>
                <a:gd name="T3" fmla="*/ 170 h 802"/>
                <a:gd name="T4" fmla="*/ 307 w 590"/>
                <a:gd name="T5" fmla="*/ 100 h 802"/>
                <a:gd name="T6" fmla="*/ 502 w 590"/>
                <a:gd name="T7" fmla="*/ 166 h 802"/>
                <a:gd name="T8" fmla="*/ 535 w 590"/>
                <a:gd name="T9" fmla="*/ 187 h 802"/>
                <a:gd name="T10" fmla="*/ 535 w 590"/>
                <a:gd name="T11" fmla="*/ 162 h 802"/>
                <a:gd name="T12" fmla="*/ 535 w 590"/>
                <a:gd name="T13" fmla="*/ 33 h 802"/>
                <a:gd name="T14" fmla="*/ 506 w 590"/>
                <a:gd name="T15" fmla="*/ 25 h 802"/>
                <a:gd name="T16" fmla="*/ 315 w 590"/>
                <a:gd name="T17" fmla="*/ 0 h 802"/>
                <a:gd name="T18" fmla="*/ 0 w 590"/>
                <a:gd name="T19" fmla="*/ 224 h 802"/>
                <a:gd name="T20" fmla="*/ 228 w 590"/>
                <a:gd name="T21" fmla="*/ 465 h 802"/>
                <a:gd name="T22" fmla="*/ 390 w 590"/>
                <a:gd name="T23" fmla="*/ 606 h 802"/>
                <a:gd name="T24" fmla="*/ 249 w 590"/>
                <a:gd name="T25" fmla="*/ 697 h 802"/>
                <a:gd name="T26" fmla="*/ 20 w 590"/>
                <a:gd name="T27" fmla="*/ 618 h 802"/>
                <a:gd name="T28" fmla="*/ 0 w 590"/>
                <a:gd name="T29" fmla="*/ 606 h 802"/>
                <a:gd name="T30" fmla="*/ 0 w 590"/>
                <a:gd name="T31" fmla="*/ 767 h 802"/>
                <a:gd name="T32" fmla="*/ 16 w 590"/>
                <a:gd name="T33" fmla="*/ 771 h 802"/>
                <a:gd name="T34" fmla="*/ 244 w 590"/>
                <a:gd name="T35" fmla="*/ 801 h 802"/>
                <a:gd name="T36" fmla="*/ 580 w 590"/>
                <a:gd name="T37" fmla="*/ 568 h 802"/>
                <a:gd name="T38" fmla="*/ 348 w 590"/>
                <a:gd name="T39" fmla="*/ 30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802">
                  <a:moveTo>
                    <a:pt x="348" y="303"/>
                  </a:moveTo>
                  <a:cubicBezTo>
                    <a:pt x="265" y="261"/>
                    <a:pt x="195" y="228"/>
                    <a:pt x="195" y="170"/>
                  </a:cubicBezTo>
                  <a:cubicBezTo>
                    <a:pt x="195" y="104"/>
                    <a:pt x="274" y="100"/>
                    <a:pt x="307" y="100"/>
                  </a:cubicBezTo>
                  <a:cubicBezTo>
                    <a:pt x="394" y="100"/>
                    <a:pt x="468" y="145"/>
                    <a:pt x="502" y="166"/>
                  </a:cubicBezTo>
                  <a:lnTo>
                    <a:pt x="535" y="187"/>
                  </a:lnTo>
                  <a:lnTo>
                    <a:pt x="535" y="162"/>
                  </a:lnTo>
                  <a:lnTo>
                    <a:pt x="535" y="33"/>
                  </a:lnTo>
                  <a:lnTo>
                    <a:pt x="506" y="25"/>
                  </a:lnTo>
                  <a:cubicBezTo>
                    <a:pt x="468" y="17"/>
                    <a:pt x="398" y="0"/>
                    <a:pt x="315" y="0"/>
                  </a:cubicBezTo>
                  <a:cubicBezTo>
                    <a:pt x="120" y="0"/>
                    <a:pt x="0" y="83"/>
                    <a:pt x="0" y="224"/>
                  </a:cubicBezTo>
                  <a:cubicBezTo>
                    <a:pt x="0" y="353"/>
                    <a:pt x="124" y="411"/>
                    <a:pt x="228" y="465"/>
                  </a:cubicBezTo>
                  <a:cubicBezTo>
                    <a:pt x="311" y="506"/>
                    <a:pt x="390" y="543"/>
                    <a:pt x="390" y="606"/>
                  </a:cubicBezTo>
                  <a:cubicBezTo>
                    <a:pt x="390" y="664"/>
                    <a:pt x="340" y="697"/>
                    <a:pt x="249" y="697"/>
                  </a:cubicBezTo>
                  <a:cubicBezTo>
                    <a:pt x="149" y="697"/>
                    <a:pt x="70" y="647"/>
                    <a:pt x="20" y="618"/>
                  </a:cubicBezTo>
                  <a:lnTo>
                    <a:pt x="0" y="606"/>
                  </a:lnTo>
                  <a:lnTo>
                    <a:pt x="0" y="767"/>
                  </a:lnTo>
                  <a:lnTo>
                    <a:pt x="16" y="771"/>
                  </a:lnTo>
                  <a:cubicBezTo>
                    <a:pt x="58" y="780"/>
                    <a:pt x="137" y="801"/>
                    <a:pt x="244" y="801"/>
                  </a:cubicBezTo>
                  <a:cubicBezTo>
                    <a:pt x="456" y="801"/>
                    <a:pt x="580" y="713"/>
                    <a:pt x="580" y="568"/>
                  </a:cubicBezTo>
                  <a:cubicBezTo>
                    <a:pt x="589" y="419"/>
                    <a:pt x="460" y="357"/>
                    <a:pt x="348" y="30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7" name="Freeform 11">
              <a:extLst>
                <a:ext uri="{FF2B5EF4-FFF2-40B4-BE49-F238E27FC236}">
                  <a16:creationId xmlns:a16="http://schemas.microsoft.com/office/drawing/2014/main" id="{3253D0BF-D0CA-294A-87A8-6172CE8128A6}"/>
                </a:ext>
              </a:extLst>
            </p:cNvPr>
            <p:cNvSpPr>
              <a:spLocks noChangeArrowheads="1"/>
            </p:cNvSpPr>
            <p:nvPr/>
          </p:nvSpPr>
          <p:spPr bwMode="auto">
            <a:xfrm>
              <a:off x="3635375" y="4198938"/>
              <a:ext cx="325438" cy="396875"/>
            </a:xfrm>
            <a:custGeom>
              <a:avLst/>
              <a:gdLst>
                <a:gd name="T0" fmla="*/ 577 w 906"/>
                <a:gd name="T1" fmla="*/ 4 h 1104"/>
                <a:gd name="T2" fmla="*/ 357 w 906"/>
                <a:gd name="T3" fmla="*/ 112 h 1104"/>
                <a:gd name="T4" fmla="*/ 357 w 906"/>
                <a:gd name="T5" fmla="*/ 0 h 1104"/>
                <a:gd name="T6" fmla="*/ 336 w 906"/>
                <a:gd name="T7" fmla="*/ 4 h 1104"/>
                <a:gd name="T8" fmla="*/ 0 w 906"/>
                <a:gd name="T9" fmla="*/ 58 h 1104"/>
                <a:gd name="T10" fmla="*/ 0 w 906"/>
                <a:gd name="T11" fmla="*/ 116 h 1104"/>
                <a:gd name="T12" fmla="*/ 13 w 906"/>
                <a:gd name="T13" fmla="*/ 116 h 1104"/>
                <a:gd name="T14" fmla="*/ 137 w 906"/>
                <a:gd name="T15" fmla="*/ 240 h 1104"/>
                <a:gd name="T16" fmla="*/ 137 w 906"/>
                <a:gd name="T17" fmla="*/ 1103 h 1104"/>
                <a:gd name="T18" fmla="*/ 345 w 906"/>
                <a:gd name="T19" fmla="*/ 1103 h 1104"/>
                <a:gd name="T20" fmla="*/ 345 w 906"/>
                <a:gd name="T21" fmla="*/ 709 h 1104"/>
                <a:gd name="T22" fmla="*/ 560 w 906"/>
                <a:gd name="T23" fmla="*/ 800 h 1104"/>
                <a:gd name="T24" fmla="*/ 896 w 906"/>
                <a:gd name="T25" fmla="*/ 390 h 1104"/>
                <a:gd name="T26" fmla="*/ 577 w 906"/>
                <a:gd name="T27" fmla="*/ 4 h 1104"/>
                <a:gd name="T28" fmla="*/ 515 w 906"/>
                <a:gd name="T29" fmla="*/ 120 h 1104"/>
                <a:gd name="T30" fmla="*/ 672 w 906"/>
                <a:gd name="T31" fmla="*/ 394 h 1104"/>
                <a:gd name="T32" fmla="*/ 515 w 906"/>
                <a:gd name="T33" fmla="*/ 688 h 1104"/>
                <a:gd name="T34" fmla="*/ 349 w 906"/>
                <a:gd name="T35" fmla="*/ 456 h 1104"/>
                <a:gd name="T36" fmla="*/ 349 w 906"/>
                <a:gd name="T37" fmla="*/ 390 h 1104"/>
                <a:gd name="T38" fmla="*/ 515 w 906"/>
                <a:gd name="T39" fmla="*/ 12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6" h="1104">
                  <a:moveTo>
                    <a:pt x="577" y="4"/>
                  </a:moveTo>
                  <a:cubicBezTo>
                    <a:pt x="498" y="4"/>
                    <a:pt x="424" y="41"/>
                    <a:pt x="357" y="112"/>
                  </a:cubicBezTo>
                  <a:cubicBezTo>
                    <a:pt x="357" y="75"/>
                    <a:pt x="357" y="0"/>
                    <a:pt x="357" y="0"/>
                  </a:cubicBezTo>
                  <a:lnTo>
                    <a:pt x="336" y="4"/>
                  </a:lnTo>
                  <a:lnTo>
                    <a:pt x="0" y="58"/>
                  </a:lnTo>
                  <a:lnTo>
                    <a:pt x="0" y="116"/>
                  </a:lnTo>
                  <a:lnTo>
                    <a:pt x="13" y="116"/>
                  </a:lnTo>
                  <a:cubicBezTo>
                    <a:pt x="117" y="120"/>
                    <a:pt x="137" y="141"/>
                    <a:pt x="137" y="240"/>
                  </a:cubicBezTo>
                  <a:lnTo>
                    <a:pt x="137" y="1103"/>
                  </a:lnTo>
                  <a:lnTo>
                    <a:pt x="345" y="1103"/>
                  </a:lnTo>
                  <a:cubicBezTo>
                    <a:pt x="345" y="1103"/>
                    <a:pt x="345" y="775"/>
                    <a:pt x="345" y="709"/>
                  </a:cubicBezTo>
                  <a:cubicBezTo>
                    <a:pt x="382" y="755"/>
                    <a:pt x="444" y="800"/>
                    <a:pt x="560" y="800"/>
                  </a:cubicBezTo>
                  <a:cubicBezTo>
                    <a:pt x="780" y="800"/>
                    <a:pt x="896" y="659"/>
                    <a:pt x="896" y="390"/>
                  </a:cubicBezTo>
                  <a:cubicBezTo>
                    <a:pt x="905" y="145"/>
                    <a:pt x="784" y="4"/>
                    <a:pt x="577" y="4"/>
                  </a:cubicBezTo>
                  <a:close/>
                  <a:moveTo>
                    <a:pt x="515" y="120"/>
                  </a:moveTo>
                  <a:cubicBezTo>
                    <a:pt x="656" y="120"/>
                    <a:pt x="672" y="274"/>
                    <a:pt x="672" y="394"/>
                  </a:cubicBezTo>
                  <a:cubicBezTo>
                    <a:pt x="672" y="593"/>
                    <a:pt x="623" y="688"/>
                    <a:pt x="515" y="688"/>
                  </a:cubicBezTo>
                  <a:cubicBezTo>
                    <a:pt x="378" y="688"/>
                    <a:pt x="349" y="560"/>
                    <a:pt x="349" y="456"/>
                  </a:cubicBezTo>
                  <a:lnTo>
                    <a:pt x="349" y="390"/>
                  </a:lnTo>
                  <a:cubicBezTo>
                    <a:pt x="353" y="307"/>
                    <a:pt x="370" y="120"/>
                    <a:pt x="515" y="12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8" name="Freeform 12">
              <a:extLst>
                <a:ext uri="{FF2B5EF4-FFF2-40B4-BE49-F238E27FC236}">
                  <a16:creationId xmlns:a16="http://schemas.microsoft.com/office/drawing/2014/main" id="{F9D6BD53-2FE1-CE44-92D5-50802875B26C}"/>
                </a:ext>
              </a:extLst>
            </p:cNvPr>
            <p:cNvSpPr>
              <a:spLocks noChangeArrowheads="1"/>
            </p:cNvSpPr>
            <p:nvPr/>
          </p:nvSpPr>
          <p:spPr bwMode="auto">
            <a:xfrm>
              <a:off x="4013200" y="4198938"/>
              <a:ext cx="123825" cy="282575"/>
            </a:xfrm>
            <a:custGeom>
              <a:avLst/>
              <a:gdLst>
                <a:gd name="T0" fmla="*/ 0 w 345"/>
                <a:gd name="T1" fmla="*/ 58 h 785"/>
                <a:gd name="T2" fmla="*/ 0 w 345"/>
                <a:gd name="T3" fmla="*/ 116 h 785"/>
                <a:gd name="T4" fmla="*/ 12 w 345"/>
                <a:gd name="T5" fmla="*/ 116 h 785"/>
                <a:gd name="T6" fmla="*/ 137 w 345"/>
                <a:gd name="T7" fmla="*/ 240 h 785"/>
                <a:gd name="T8" fmla="*/ 137 w 345"/>
                <a:gd name="T9" fmla="*/ 784 h 785"/>
                <a:gd name="T10" fmla="*/ 344 w 345"/>
                <a:gd name="T11" fmla="*/ 784 h 785"/>
                <a:gd name="T12" fmla="*/ 344 w 345"/>
                <a:gd name="T13" fmla="*/ 0 h 785"/>
                <a:gd name="T14" fmla="*/ 328 w 345"/>
                <a:gd name="T15" fmla="*/ 4 h 785"/>
                <a:gd name="T16" fmla="*/ 0 w 345"/>
                <a:gd name="T17" fmla="*/ 5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785">
                  <a:moveTo>
                    <a:pt x="0" y="58"/>
                  </a:moveTo>
                  <a:lnTo>
                    <a:pt x="0" y="116"/>
                  </a:lnTo>
                  <a:lnTo>
                    <a:pt x="12" y="116"/>
                  </a:lnTo>
                  <a:cubicBezTo>
                    <a:pt x="116" y="120"/>
                    <a:pt x="137" y="141"/>
                    <a:pt x="137" y="240"/>
                  </a:cubicBezTo>
                  <a:lnTo>
                    <a:pt x="137" y="784"/>
                  </a:lnTo>
                  <a:lnTo>
                    <a:pt x="344" y="784"/>
                  </a:lnTo>
                  <a:lnTo>
                    <a:pt x="344" y="0"/>
                  </a:lnTo>
                  <a:lnTo>
                    <a:pt x="328" y="4"/>
                  </a:lnTo>
                  <a:lnTo>
                    <a:pt x="0" y="5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9" name="Freeform 13">
              <a:extLst>
                <a:ext uri="{FF2B5EF4-FFF2-40B4-BE49-F238E27FC236}">
                  <a16:creationId xmlns:a16="http://schemas.microsoft.com/office/drawing/2014/main" id="{432EA4C5-D602-4148-99B5-0BF331DA5DED}"/>
                </a:ext>
              </a:extLst>
            </p:cNvPr>
            <p:cNvSpPr>
              <a:spLocks noChangeArrowheads="1"/>
            </p:cNvSpPr>
            <p:nvPr/>
          </p:nvSpPr>
          <p:spPr bwMode="auto">
            <a:xfrm>
              <a:off x="4056063" y="4084638"/>
              <a:ext cx="93662" cy="82550"/>
            </a:xfrm>
            <a:custGeom>
              <a:avLst/>
              <a:gdLst>
                <a:gd name="T0" fmla="*/ 129 w 262"/>
                <a:gd name="T1" fmla="*/ 228 h 229"/>
                <a:gd name="T2" fmla="*/ 261 w 262"/>
                <a:gd name="T3" fmla="*/ 112 h 229"/>
                <a:gd name="T4" fmla="*/ 133 w 262"/>
                <a:gd name="T5" fmla="*/ 0 h 229"/>
                <a:gd name="T6" fmla="*/ 4 w 262"/>
                <a:gd name="T7" fmla="*/ 112 h 229"/>
                <a:gd name="T8" fmla="*/ 129 w 262"/>
                <a:gd name="T9" fmla="*/ 228 h 229"/>
              </a:gdLst>
              <a:ahLst/>
              <a:cxnLst>
                <a:cxn ang="0">
                  <a:pos x="T0" y="T1"/>
                </a:cxn>
                <a:cxn ang="0">
                  <a:pos x="T2" y="T3"/>
                </a:cxn>
                <a:cxn ang="0">
                  <a:pos x="T4" y="T5"/>
                </a:cxn>
                <a:cxn ang="0">
                  <a:pos x="T6" y="T7"/>
                </a:cxn>
                <a:cxn ang="0">
                  <a:pos x="T8" y="T9"/>
                </a:cxn>
              </a:cxnLst>
              <a:rect l="0" t="0" r="r" b="b"/>
              <a:pathLst>
                <a:path w="262" h="229">
                  <a:moveTo>
                    <a:pt x="129" y="228"/>
                  </a:moveTo>
                  <a:cubicBezTo>
                    <a:pt x="199" y="228"/>
                    <a:pt x="261" y="178"/>
                    <a:pt x="261" y="112"/>
                  </a:cubicBezTo>
                  <a:cubicBezTo>
                    <a:pt x="261" y="49"/>
                    <a:pt x="203" y="0"/>
                    <a:pt x="133" y="0"/>
                  </a:cubicBezTo>
                  <a:cubicBezTo>
                    <a:pt x="62" y="0"/>
                    <a:pt x="4" y="49"/>
                    <a:pt x="4" y="112"/>
                  </a:cubicBezTo>
                  <a:cubicBezTo>
                    <a:pt x="0" y="178"/>
                    <a:pt x="58" y="228"/>
                    <a:pt x="129" y="22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0" name="Freeform 14">
              <a:extLst>
                <a:ext uri="{FF2B5EF4-FFF2-40B4-BE49-F238E27FC236}">
                  <a16:creationId xmlns:a16="http://schemas.microsoft.com/office/drawing/2014/main" id="{4FD60C1F-71C0-A243-9C31-2968452914EA}"/>
                </a:ext>
              </a:extLst>
            </p:cNvPr>
            <p:cNvSpPr>
              <a:spLocks noChangeArrowheads="1"/>
            </p:cNvSpPr>
            <p:nvPr/>
          </p:nvSpPr>
          <p:spPr bwMode="auto">
            <a:xfrm>
              <a:off x="4211638" y="4200525"/>
              <a:ext cx="244475" cy="280988"/>
            </a:xfrm>
            <a:custGeom>
              <a:avLst/>
              <a:gdLst>
                <a:gd name="T0" fmla="*/ 676 w 677"/>
                <a:gd name="T1" fmla="*/ 174 h 781"/>
                <a:gd name="T2" fmla="*/ 676 w 677"/>
                <a:gd name="T3" fmla="*/ 12 h 781"/>
                <a:gd name="T4" fmla="*/ 663 w 677"/>
                <a:gd name="T5" fmla="*/ 12 h 781"/>
                <a:gd name="T6" fmla="*/ 564 w 677"/>
                <a:gd name="T7" fmla="*/ 4 h 781"/>
                <a:gd name="T8" fmla="*/ 348 w 677"/>
                <a:gd name="T9" fmla="*/ 158 h 781"/>
                <a:gd name="T10" fmla="*/ 348 w 677"/>
                <a:gd name="T11" fmla="*/ 0 h 781"/>
                <a:gd name="T12" fmla="*/ 331 w 677"/>
                <a:gd name="T13" fmla="*/ 0 h 781"/>
                <a:gd name="T14" fmla="*/ 0 w 677"/>
                <a:gd name="T15" fmla="*/ 54 h 781"/>
                <a:gd name="T16" fmla="*/ 0 w 677"/>
                <a:gd name="T17" fmla="*/ 112 h 781"/>
                <a:gd name="T18" fmla="*/ 12 w 677"/>
                <a:gd name="T19" fmla="*/ 112 h 781"/>
                <a:gd name="T20" fmla="*/ 141 w 677"/>
                <a:gd name="T21" fmla="*/ 236 h 781"/>
                <a:gd name="T22" fmla="*/ 141 w 677"/>
                <a:gd name="T23" fmla="*/ 780 h 781"/>
                <a:gd name="T24" fmla="*/ 348 w 677"/>
                <a:gd name="T25" fmla="*/ 780 h 781"/>
                <a:gd name="T26" fmla="*/ 348 w 677"/>
                <a:gd name="T27" fmla="*/ 390 h 781"/>
                <a:gd name="T28" fmla="*/ 568 w 677"/>
                <a:gd name="T29" fmla="*/ 170 h 781"/>
                <a:gd name="T30" fmla="*/ 643 w 677"/>
                <a:gd name="T31" fmla="*/ 183 h 781"/>
                <a:gd name="T32" fmla="*/ 676 w 677"/>
                <a:gd name="T33" fmla="*/ 191 h 781"/>
                <a:gd name="T34" fmla="*/ 676 w 677"/>
                <a:gd name="T35" fmla="*/ 17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781">
                  <a:moveTo>
                    <a:pt x="676" y="174"/>
                  </a:moveTo>
                  <a:lnTo>
                    <a:pt x="676" y="12"/>
                  </a:lnTo>
                  <a:lnTo>
                    <a:pt x="663" y="12"/>
                  </a:lnTo>
                  <a:cubicBezTo>
                    <a:pt x="630" y="8"/>
                    <a:pt x="593" y="4"/>
                    <a:pt x="564" y="4"/>
                  </a:cubicBezTo>
                  <a:cubicBezTo>
                    <a:pt x="443" y="4"/>
                    <a:pt x="381" y="91"/>
                    <a:pt x="348" y="158"/>
                  </a:cubicBezTo>
                  <a:cubicBezTo>
                    <a:pt x="348" y="95"/>
                    <a:pt x="348" y="0"/>
                    <a:pt x="348" y="0"/>
                  </a:cubicBezTo>
                  <a:lnTo>
                    <a:pt x="331" y="0"/>
                  </a:lnTo>
                  <a:lnTo>
                    <a:pt x="0" y="54"/>
                  </a:lnTo>
                  <a:lnTo>
                    <a:pt x="0" y="112"/>
                  </a:lnTo>
                  <a:lnTo>
                    <a:pt x="12" y="112"/>
                  </a:lnTo>
                  <a:cubicBezTo>
                    <a:pt x="116" y="116"/>
                    <a:pt x="141" y="137"/>
                    <a:pt x="141" y="236"/>
                  </a:cubicBezTo>
                  <a:lnTo>
                    <a:pt x="141" y="780"/>
                  </a:lnTo>
                  <a:lnTo>
                    <a:pt x="348" y="780"/>
                  </a:lnTo>
                  <a:lnTo>
                    <a:pt x="348" y="390"/>
                  </a:lnTo>
                  <a:cubicBezTo>
                    <a:pt x="348" y="324"/>
                    <a:pt x="369" y="170"/>
                    <a:pt x="568" y="170"/>
                  </a:cubicBezTo>
                  <a:cubicBezTo>
                    <a:pt x="593" y="170"/>
                    <a:pt x="618" y="178"/>
                    <a:pt x="643" y="183"/>
                  </a:cubicBezTo>
                  <a:lnTo>
                    <a:pt x="676" y="191"/>
                  </a:lnTo>
                  <a:lnTo>
                    <a:pt x="676" y="17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1" name="Freeform 15">
              <a:extLst>
                <a:ext uri="{FF2B5EF4-FFF2-40B4-BE49-F238E27FC236}">
                  <a16:creationId xmlns:a16="http://schemas.microsoft.com/office/drawing/2014/main" id="{EB650860-5485-BF4E-9DAE-9C0BE14B4915}"/>
                </a:ext>
              </a:extLst>
            </p:cNvPr>
            <p:cNvSpPr>
              <a:spLocks noChangeArrowheads="1"/>
            </p:cNvSpPr>
            <p:nvPr/>
          </p:nvSpPr>
          <p:spPr bwMode="auto">
            <a:xfrm>
              <a:off x="4486275" y="4200525"/>
              <a:ext cx="266700" cy="287338"/>
            </a:xfrm>
            <a:custGeom>
              <a:avLst/>
              <a:gdLst>
                <a:gd name="T0" fmla="*/ 738 w 743"/>
                <a:gd name="T1" fmla="*/ 315 h 797"/>
                <a:gd name="T2" fmla="*/ 390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738 w 743"/>
                <a:gd name="T25" fmla="*/ 315 h 797"/>
                <a:gd name="T26" fmla="*/ 386 w 743"/>
                <a:gd name="T27" fmla="*/ 83 h 797"/>
                <a:gd name="T28" fmla="*/ 531 w 743"/>
                <a:gd name="T29" fmla="*/ 236 h 797"/>
                <a:gd name="T30" fmla="*/ 228 w 743"/>
                <a:gd name="T31" fmla="*/ 236 h 797"/>
                <a:gd name="T32" fmla="*/ 386 w 743"/>
                <a:gd name="T33"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3" h="797">
                  <a:moveTo>
                    <a:pt x="738" y="315"/>
                  </a:moveTo>
                  <a:cubicBezTo>
                    <a:pt x="738" y="104"/>
                    <a:pt x="622" y="0"/>
                    <a:pt x="390" y="0"/>
                  </a:cubicBezTo>
                  <a:cubicBezTo>
                    <a:pt x="128"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lnTo>
                    <a:pt x="738" y="315"/>
                  </a:lnTo>
                  <a:close/>
                  <a:moveTo>
                    <a:pt x="386" y="83"/>
                  </a:moveTo>
                  <a:cubicBezTo>
                    <a:pt x="498" y="83"/>
                    <a:pt x="527" y="166"/>
                    <a:pt x="531" y="236"/>
                  </a:cubicBezTo>
                  <a:cubicBezTo>
                    <a:pt x="506" y="236"/>
                    <a:pt x="257" y="236"/>
                    <a:pt x="228" y="236"/>
                  </a:cubicBezTo>
                  <a:cubicBezTo>
                    <a:pt x="232" y="183"/>
                    <a:pt x="269"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2" name="Freeform 16">
              <a:extLst>
                <a:ext uri="{FF2B5EF4-FFF2-40B4-BE49-F238E27FC236}">
                  <a16:creationId xmlns:a16="http://schemas.microsoft.com/office/drawing/2014/main" id="{3639B162-E315-9944-9634-88539E445D85}"/>
                </a:ext>
              </a:extLst>
            </p:cNvPr>
            <p:cNvSpPr>
              <a:spLocks noChangeArrowheads="1"/>
            </p:cNvSpPr>
            <p:nvPr/>
          </p:nvSpPr>
          <p:spPr bwMode="auto">
            <a:xfrm>
              <a:off x="5210175" y="4071938"/>
              <a:ext cx="314325" cy="409575"/>
            </a:xfrm>
            <a:custGeom>
              <a:avLst/>
              <a:gdLst>
                <a:gd name="T0" fmla="*/ 634 w 872"/>
                <a:gd name="T1" fmla="*/ 357 h 1138"/>
                <a:gd name="T2" fmla="*/ 348 w 872"/>
                <a:gd name="T3" fmla="*/ 523 h 1138"/>
                <a:gd name="T4" fmla="*/ 348 w 872"/>
                <a:gd name="T5" fmla="*/ 0 h 1138"/>
                <a:gd name="T6" fmla="*/ 332 w 872"/>
                <a:gd name="T7" fmla="*/ 4 h 1138"/>
                <a:gd name="T8" fmla="*/ 0 w 872"/>
                <a:gd name="T9" fmla="*/ 46 h 1138"/>
                <a:gd name="T10" fmla="*/ 0 w 872"/>
                <a:gd name="T11" fmla="*/ 104 h 1138"/>
                <a:gd name="T12" fmla="*/ 16 w 872"/>
                <a:gd name="T13" fmla="*/ 104 h 1138"/>
                <a:gd name="T14" fmla="*/ 141 w 872"/>
                <a:gd name="T15" fmla="*/ 233 h 1138"/>
                <a:gd name="T16" fmla="*/ 141 w 872"/>
                <a:gd name="T17" fmla="*/ 1137 h 1138"/>
                <a:gd name="T18" fmla="*/ 348 w 872"/>
                <a:gd name="T19" fmla="*/ 1137 h 1138"/>
                <a:gd name="T20" fmla="*/ 348 w 872"/>
                <a:gd name="T21" fmla="*/ 747 h 1138"/>
                <a:gd name="T22" fmla="*/ 547 w 872"/>
                <a:gd name="T23" fmla="*/ 494 h 1138"/>
                <a:gd name="T24" fmla="*/ 663 w 872"/>
                <a:gd name="T25" fmla="*/ 660 h 1138"/>
                <a:gd name="T26" fmla="*/ 663 w 872"/>
                <a:gd name="T27" fmla="*/ 1137 h 1138"/>
                <a:gd name="T28" fmla="*/ 871 w 872"/>
                <a:gd name="T29" fmla="*/ 1137 h 1138"/>
                <a:gd name="T30" fmla="*/ 871 w 872"/>
                <a:gd name="T31" fmla="*/ 635 h 1138"/>
                <a:gd name="T32" fmla="*/ 634 w 872"/>
                <a:gd name="T33" fmla="*/ 35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1138">
                  <a:moveTo>
                    <a:pt x="634" y="357"/>
                  </a:moveTo>
                  <a:cubicBezTo>
                    <a:pt x="481" y="357"/>
                    <a:pt x="394" y="452"/>
                    <a:pt x="348" y="523"/>
                  </a:cubicBezTo>
                  <a:cubicBezTo>
                    <a:pt x="348" y="440"/>
                    <a:pt x="348" y="0"/>
                    <a:pt x="348" y="0"/>
                  </a:cubicBezTo>
                  <a:lnTo>
                    <a:pt x="332" y="4"/>
                  </a:lnTo>
                  <a:lnTo>
                    <a:pt x="0" y="46"/>
                  </a:lnTo>
                  <a:lnTo>
                    <a:pt x="0" y="104"/>
                  </a:lnTo>
                  <a:lnTo>
                    <a:pt x="16" y="104"/>
                  </a:lnTo>
                  <a:cubicBezTo>
                    <a:pt x="120" y="108"/>
                    <a:pt x="141" y="133"/>
                    <a:pt x="141" y="233"/>
                  </a:cubicBezTo>
                  <a:lnTo>
                    <a:pt x="141" y="1137"/>
                  </a:lnTo>
                  <a:lnTo>
                    <a:pt x="348" y="1137"/>
                  </a:lnTo>
                  <a:lnTo>
                    <a:pt x="348" y="747"/>
                  </a:lnTo>
                  <a:cubicBezTo>
                    <a:pt x="348" y="606"/>
                    <a:pt x="456" y="494"/>
                    <a:pt x="547" y="494"/>
                  </a:cubicBezTo>
                  <a:cubicBezTo>
                    <a:pt x="663" y="494"/>
                    <a:pt x="663" y="581"/>
                    <a:pt x="663" y="660"/>
                  </a:cubicBezTo>
                  <a:lnTo>
                    <a:pt x="663" y="1137"/>
                  </a:lnTo>
                  <a:lnTo>
                    <a:pt x="871" y="1137"/>
                  </a:lnTo>
                  <a:lnTo>
                    <a:pt x="871" y="635"/>
                  </a:lnTo>
                  <a:cubicBezTo>
                    <a:pt x="871" y="552"/>
                    <a:pt x="871" y="357"/>
                    <a:pt x="634" y="35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3" name="Freeform 17">
              <a:extLst>
                <a:ext uri="{FF2B5EF4-FFF2-40B4-BE49-F238E27FC236}">
                  <a16:creationId xmlns:a16="http://schemas.microsoft.com/office/drawing/2014/main" id="{A01E662E-D4C5-DB43-8567-E5D9253BE793}"/>
                </a:ext>
              </a:extLst>
            </p:cNvPr>
            <p:cNvSpPr>
              <a:spLocks noChangeArrowheads="1"/>
            </p:cNvSpPr>
            <p:nvPr/>
          </p:nvSpPr>
          <p:spPr bwMode="auto">
            <a:xfrm>
              <a:off x="5594350" y="4200525"/>
              <a:ext cx="266700" cy="287338"/>
            </a:xfrm>
            <a:custGeom>
              <a:avLst/>
              <a:gdLst>
                <a:gd name="T0" fmla="*/ 742 w 743"/>
                <a:gd name="T1" fmla="*/ 315 h 797"/>
                <a:gd name="T2" fmla="*/ 394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386 w 743"/>
                <a:gd name="T25" fmla="*/ 83 h 797"/>
                <a:gd name="T26" fmla="*/ 531 w 743"/>
                <a:gd name="T27" fmla="*/ 236 h 797"/>
                <a:gd name="T28" fmla="*/ 228 w 743"/>
                <a:gd name="T29" fmla="*/ 236 h 797"/>
                <a:gd name="T30" fmla="*/ 386 w 743"/>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3" h="797">
                  <a:moveTo>
                    <a:pt x="742" y="315"/>
                  </a:moveTo>
                  <a:cubicBezTo>
                    <a:pt x="742" y="104"/>
                    <a:pt x="626" y="0"/>
                    <a:pt x="394" y="0"/>
                  </a:cubicBezTo>
                  <a:cubicBezTo>
                    <a:pt x="133"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close/>
                  <a:moveTo>
                    <a:pt x="386" y="83"/>
                  </a:moveTo>
                  <a:cubicBezTo>
                    <a:pt x="498" y="83"/>
                    <a:pt x="527" y="166"/>
                    <a:pt x="531" y="236"/>
                  </a:cubicBezTo>
                  <a:cubicBezTo>
                    <a:pt x="506" y="236"/>
                    <a:pt x="257" y="236"/>
                    <a:pt x="228" y="236"/>
                  </a:cubicBezTo>
                  <a:cubicBezTo>
                    <a:pt x="236" y="183"/>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4" name="Freeform 18">
              <a:extLst>
                <a:ext uri="{FF2B5EF4-FFF2-40B4-BE49-F238E27FC236}">
                  <a16:creationId xmlns:a16="http://schemas.microsoft.com/office/drawing/2014/main" id="{7679E9D1-6292-4845-9FEC-1DFBC6D8B049}"/>
                </a:ext>
              </a:extLst>
            </p:cNvPr>
            <p:cNvSpPr>
              <a:spLocks noChangeArrowheads="1"/>
            </p:cNvSpPr>
            <p:nvPr/>
          </p:nvSpPr>
          <p:spPr bwMode="auto">
            <a:xfrm>
              <a:off x="4964113" y="4121150"/>
              <a:ext cx="212725" cy="366713"/>
            </a:xfrm>
            <a:custGeom>
              <a:avLst/>
              <a:gdLst>
                <a:gd name="T0" fmla="*/ 141 w 589"/>
                <a:gd name="T1" fmla="*/ 237 h 1017"/>
                <a:gd name="T2" fmla="*/ 0 w 589"/>
                <a:gd name="T3" fmla="*/ 237 h 1017"/>
                <a:gd name="T4" fmla="*/ 0 w 589"/>
                <a:gd name="T5" fmla="*/ 328 h 1017"/>
                <a:gd name="T6" fmla="*/ 141 w 589"/>
                <a:gd name="T7" fmla="*/ 328 h 1017"/>
                <a:gd name="T8" fmla="*/ 141 w 589"/>
                <a:gd name="T9" fmla="*/ 797 h 1017"/>
                <a:gd name="T10" fmla="*/ 427 w 589"/>
                <a:gd name="T11" fmla="*/ 1016 h 1017"/>
                <a:gd name="T12" fmla="*/ 551 w 589"/>
                <a:gd name="T13" fmla="*/ 1004 h 1017"/>
                <a:gd name="T14" fmla="*/ 564 w 589"/>
                <a:gd name="T15" fmla="*/ 1004 h 1017"/>
                <a:gd name="T16" fmla="*/ 564 w 589"/>
                <a:gd name="T17" fmla="*/ 909 h 1017"/>
                <a:gd name="T18" fmla="*/ 547 w 589"/>
                <a:gd name="T19" fmla="*/ 913 h 1017"/>
                <a:gd name="T20" fmla="*/ 485 w 589"/>
                <a:gd name="T21" fmla="*/ 917 h 1017"/>
                <a:gd name="T22" fmla="*/ 352 w 589"/>
                <a:gd name="T23" fmla="*/ 772 h 1017"/>
                <a:gd name="T24" fmla="*/ 352 w 589"/>
                <a:gd name="T25" fmla="*/ 328 h 1017"/>
                <a:gd name="T26" fmla="*/ 588 w 589"/>
                <a:gd name="T27" fmla="*/ 328 h 1017"/>
                <a:gd name="T28" fmla="*/ 588 w 589"/>
                <a:gd name="T29" fmla="*/ 237 h 1017"/>
                <a:gd name="T30" fmla="*/ 352 w 589"/>
                <a:gd name="T31" fmla="*/ 237 h 1017"/>
                <a:gd name="T32" fmla="*/ 352 w 589"/>
                <a:gd name="T33" fmla="*/ 0 h 1017"/>
                <a:gd name="T34" fmla="*/ 141 w 589"/>
                <a:gd name="T35" fmla="*/ 0 h 1017"/>
                <a:gd name="T36" fmla="*/ 141 w 589"/>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9" h="1017">
                  <a:moveTo>
                    <a:pt x="141" y="237"/>
                  </a:moveTo>
                  <a:lnTo>
                    <a:pt x="0" y="237"/>
                  </a:lnTo>
                  <a:lnTo>
                    <a:pt x="0" y="328"/>
                  </a:lnTo>
                  <a:lnTo>
                    <a:pt x="141" y="328"/>
                  </a:lnTo>
                  <a:lnTo>
                    <a:pt x="141" y="797"/>
                  </a:lnTo>
                  <a:cubicBezTo>
                    <a:pt x="141" y="1000"/>
                    <a:pt x="270" y="1016"/>
                    <a:pt x="427" y="1016"/>
                  </a:cubicBezTo>
                  <a:cubicBezTo>
                    <a:pt x="464" y="1016"/>
                    <a:pt x="505" y="1012"/>
                    <a:pt x="551" y="1004"/>
                  </a:cubicBezTo>
                  <a:lnTo>
                    <a:pt x="564" y="1004"/>
                  </a:lnTo>
                  <a:lnTo>
                    <a:pt x="564" y="909"/>
                  </a:lnTo>
                  <a:lnTo>
                    <a:pt x="547" y="913"/>
                  </a:lnTo>
                  <a:cubicBezTo>
                    <a:pt x="530" y="917"/>
                    <a:pt x="510" y="917"/>
                    <a:pt x="485" y="917"/>
                  </a:cubicBezTo>
                  <a:cubicBezTo>
                    <a:pt x="360" y="917"/>
                    <a:pt x="352" y="880"/>
                    <a:pt x="352" y="772"/>
                  </a:cubicBezTo>
                  <a:lnTo>
                    <a:pt x="352" y="328"/>
                  </a:lnTo>
                  <a:lnTo>
                    <a:pt x="588" y="328"/>
                  </a:lnTo>
                  <a:lnTo>
                    <a:pt x="588"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5" name="Freeform 19">
              <a:extLst>
                <a:ext uri="{FF2B5EF4-FFF2-40B4-BE49-F238E27FC236}">
                  <a16:creationId xmlns:a16="http://schemas.microsoft.com/office/drawing/2014/main" id="{FECDD6A7-9B36-3B40-8AF1-FD48E9C80639}"/>
                </a:ext>
              </a:extLst>
            </p:cNvPr>
            <p:cNvSpPr>
              <a:spLocks noChangeArrowheads="1"/>
            </p:cNvSpPr>
            <p:nvPr/>
          </p:nvSpPr>
          <p:spPr bwMode="auto">
            <a:xfrm>
              <a:off x="6049963" y="4087813"/>
              <a:ext cx="450850" cy="395287"/>
            </a:xfrm>
            <a:custGeom>
              <a:avLst/>
              <a:gdLst>
                <a:gd name="T0" fmla="*/ 1245 w 1254"/>
                <a:gd name="T1" fmla="*/ 0 h 1096"/>
                <a:gd name="T2" fmla="*/ 1033 w 1254"/>
                <a:gd name="T3" fmla="*/ 0 h 1096"/>
                <a:gd name="T4" fmla="*/ 1033 w 1254"/>
                <a:gd name="T5" fmla="*/ 829 h 1096"/>
                <a:gd name="T6" fmla="*/ 485 w 1254"/>
                <a:gd name="T7" fmla="*/ 0 h 1096"/>
                <a:gd name="T8" fmla="*/ 0 w 1254"/>
                <a:gd name="T9" fmla="*/ 0 h 1096"/>
                <a:gd name="T10" fmla="*/ 0 w 1254"/>
                <a:gd name="T11" fmla="*/ 62 h 1096"/>
                <a:gd name="T12" fmla="*/ 42 w 1254"/>
                <a:gd name="T13" fmla="*/ 70 h 1096"/>
                <a:gd name="T14" fmla="*/ 178 w 1254"/>
                <a:gd name="T15" fmla="*/ 220 h 1096"/>
                <a:gd name="T16" fmla="*/ 178 w 1254"/>
                <a:gd name="T17" fmla="*/ 1095 h 1096"/>
                <a:gd name="T18" fmla="*/ 403 w 1254"/>
                <a:gd name="T19" fmla="*/ 1095 h 1096"/>
                <a:gd name="T20" fmla="*/ 403 w 1254"/>
                <a:gd name="T21" fmla="*/ 228 h 1096"/>
                <a:gd name="T22" fmla="*/ 975 w 1254"/>
                <a:gd name="T23" fmla="*/ 1095 h 1096"/>
                <a:gd name="T24" fmla="*/ 1253 w 1254"/>
                <a:gd name="T25" fmla="*/ 1095 h 1096"/>
                <a:gd name="T26" fmla="*/ 1253 w 1254"/>
                <a:gd name="T27" fmla="*/ 0 h 1096"/>
                <a:gd name="T28" fmla="*/ 1245 w 1254"/>
                <a:gd name="T2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1096">
                  <a:moveTo>
                    <a:pt x="1245" y="0"/>
                  </a:moveTo>
                  <a:lnTo>
                    <a:pt x="1033" y="0"/>
                  </a:lnTo>
                  <a:cubicBezTo>
                    <a:pt x="1033" y="0"/>
                    <a:pt x="1033" y="751"/>
                    <a:pt x="1033" y="829"/>
                  </a:cubicBezTo>
                  <a:cubicBezTo>
                    <a:pt x="992" y="763"/>
                    <a:pt x="485" y="0"/>
                    <a:pt x="485" y="0"/>
                  </a:cubicBezTo>
                  <a:lnTo>
                    <a:pt x="0" y="0"/>
                  </a:lnTo>
                  <a:lnTo>
                    <a:pt x="0" y="62"/>
                  </a:lnTo>
                  <a:lnTo>
                    <a:pt x="42" y="70"/>
                  </a:lnTo>
                  <a:cubicBezTo>
                    <a:pt x="170" y="91"/>
                    <a:pt x="178" y="95"/>
                    <a:pt x="178" y="220"/>
                  </a:cubicBezTo>
                  <a:lnTo>
                    <a:pt x="178" y="1095"/>
                  </a:lnTo>
                  <a:lnTo>
                    <a:pt x="403" y="1095"/>
                  </a:lnTo>
                  <a:cubicBezTo>
                    <a:pt x="403" y="1095"/>
                    <a:pt x="403" y="307"/>
                    <a:pt x="403" y="228"/>
                  </a:cubicBezTo>
                  <a:cubicBezTo>
                    <a:pt x="448" y="294"/>
                    <a:pt x="975" y="1095"/>
                    <a:pt x="975" y="1095"/>
                  </a:cubicBezTo>
                  <a:lnTo>
                    <a:pt x="1253" y="1095"/>
                  </a:lnTo>
                  <a:lnTo>
                    <a:pt x="1253" y="0"/>
                  </a:lnTo>
                  <a:lnTo>
                    <a:pt x="1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6" name="Freeform 20">
              <a:extLst>
                <a:ext uri="{FF2B5EF4-FFF2-40B4-BE49-F238E27FC236}">
                  <a16:creationId xmlns:a16="http://schemas.microsoft.com/office/drawing/2014/main" id="{B3C96E36-B987-2349-8F1E-998EBC61601B}"/>
                </a:ext>
              </a:extLst>
            </p:cNvPr>
            <p:cNvSpPr>
              <a:spLocks noChangeArrowheads="1"/>
            </p:cNvSpPr>
            <p:nvPr/>
          </p:nvSpPr>
          <p:spPr bwMode="auto">
            <a:xfrm>
              <a:off x="6573838" y="4200525"/>
              <a:ext cx="266700" cy="287338"/>
            </a:xfrm>
            <a:custGeom>
              <a:avLst/>
              <a:gdLst>
                <a:gd name="T0" fmla="*/ 390 w 740"/>
                <a:gd name="T1" fmla="*/ 0 h 797"/>
                <a:gd name="T2" fmla="*/ 0 w 740"/>
                <a:gd name="T3" fmla="*/ 373 h 797"/>
                <a:gd name="T4" fmla="*/ 456 w 740"/>
                <a:gd name="T5" fmla="*/ 796 h 797"/>
                <a:gd name="T6" fmla="*/ 714 w 740"/>
                <a:gd name="T7" fmla="*/ 755 h 797"/>
                <a:gd name="T8" fmla="*/ 726 w 740"/>
                <a:gd name="T9" fmla="*/ 751 h 797"/>
                <a:gd name="T10" fmla="*/ 726 w 740"/>
                <a:gd name="T11" fmla="*/ 651 h 797"/>
                <a:gd name="T12" fmla="*/ 705 w 740"/>
                <a:gd name="T13" fmla="*/ 660 h 797"/>
                <a:gd name="T14" fmla="*/ 539 w 740"/>
                <a:gd name="T15" fmla="*/ 684 h 797"/>
                <a:gd name="T16" fmla="*/ 228 w 740"/>
                <a:gd name="T17" fmla="*/ 332 h 797"/>
                <a:gd name="T18" fmla="*/ 739 w 740"/>
                <a:gd name="T19" fmla="*/ 332 h 797"/>
                <a:gd name="T20" fmla="*/ 739 w 740"/>
                <a:gd name="T21" fmla="*/ 315 h 797"/>
                <a:gd name="T22" fmla="*/ 390 w 740"/>
                <a:gd name="T23" fmla="*/ 0 h 797"/>
                <a:gd name="T24" fmla="*/ 386 w 740"/>
                <a:gd name="T25" fmla="*/ 83 h 797"/>
                <a:gd name="T26" fmla="*/ 531 w 740"/>
                <a:gd name="T27" fmla="*/ 236 h 797"/>
                <a:gd name="T28" fmla="*/ 228 w 740"/>
                <a:gd name="T29" fmla="*/ 236 h 797"/>
                <a:gd name="T30" fmla="*/ 386 w 740"/>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797">
                  <a:moveTo>
                    <a:pt x="390" y="0"/>
                  </a:moveTo>
                  <a:cubicBezTo>
                    <a:pt x="129" y="0"/>
                    <a:pt x="0" y="124"/>
                    <a:pt x="0" y="373"/>
                  </a:cubicBezTo>
                  <a:cubicBezTo>
                    <a:pt x="0" y="639"/>
                    <a:pt x="170" y="796"/>
                    <a:pt x="456" y="796"/>
                  </a:cubicBezTo>
                  <a:cubicBezTo>
                    <a:pt x="581" y="796"/>
                    <a:pt x="676" y="767"/>
                    <a:pt x="714" y="755"/>
                  </a:cubicBezTo>
                  <a:lnTo>
                    <a:pt x="726" y="751"/>
                  </a:lnTo>
                  <a:lnTo>
                    <a:pt x="726" y="651"/>
                  </a:lnTo>
                  <a:lnTo>
                    <a:pt x="705" y="660"/>
                  </a:lnTo>
                  <a:cubicBezTo>
                    <a:pt x="672" y="672"/>
                    <a:pt x="610" y="684"/>
                    <a:pt x="539" y="684"/>
                  </a:cubicBezTo>
                  <a:cubicBezTo>
                    <a:pt x="315" y="684"/>
                    <a:pt x="232" y="498"/>
                    <a:pt x="228" y="332"/>
                  </a:cubicBezTo>
                  <a:lnTo>
                    <a:pt x="739" y="332"/>
                  </a:lnTo>
                  <a:lnTo>
                    <a:pt x="739" y="315"/>
                  </a:lnTo>
                  <a:cubicBezTo>
                    <a:pt x="739" y="104"/>
                    <a:pt x="622" y="0"/>
                    <a:pt x="390" y="0"/>
                  </a:cubicBezTo>
                  <a:close/>
                  <a:moveTo>
                    <a:pt x="386" y="83"/>
                  </a:moveTo>
                  <a:cubicBezTo>
                    <a:pt x="498" y="83"/>
                    <a:pt x="527" y="162"/>
                    <a:pt x="531" y="236"/>
                  </a:cubicBezTo>
                  <a:lnTo>
                    <a:pt x="228" y="236"/>
                  </a:lnTo>
                  <a:cubicBezTo>
                    <a:pt x="232" y="187"/>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7" name="Freeform 21">
              <a:extLst>
                <a:ext uri="{FF2B5EF4-FFF2-40B4-BE49-F238E27FC236}">
                  <a16:creationId xmlns:a16="http://schemas.microsoft.com/office/drawing/2014/main" id="{FF7B3013-28D9-A64B-A060-6708D5DA4F84}"/>
                </a:ext>
              </a:extLst>
            </p:cNvPr>
            <p:cNvSpPr>
              <a:spLocks noChangeArrowheads="1"/>
            </p:cNvSpPr>
            <p:nvPr/>
          </p:nvSpPr>
          <p:spPr bwMode="auto">
            <a:xfrm>
              <a:off x="7204075" y="4121150"/>
              <a:ext cx="212725" cy="366713"/>
            </a:xfrm>
            <a:custGeom>
              <a:avLst/>
              <a:gdLst>
                <a:gd name="T0" fmla="*/ 141 w 590"/>
                <a:gd name="T1" fmla="*/ 237 h 1017"/>
                <a:gd name="T2" fmla="*/ 0 w 590"/>
                <a:gd name="T3" fmla="*/ 237 h 1017"/>
                <a:gd name="T4" fmla="*/ 0 w 590"/>
                <a:gd name="T5" fmla="*/ 328 h 1017"/>
                <a:gd name="T6" fmla="*/ 141 w 590"/>
                <a:gd name="T7" fmla="*/ 328 h 1017"/>
                <a:gd name="T8" fmla="*/ 141 w 590"/>
                <a:gd name="T9" fmla="*/ 797 h 1017"/>
                <a:gd name="T10" fmla="*/ 427 w 590"/>
                <a:gd name="T11" fmla="*/ 1016 h 1017"/>
                <a:gd name="T12" fmla="*/ 551 w 590"/>
                <a:gd name="T13" fmla="*/ 1004 h 1017"/>
                <a:gd name="T14" fmla="*/ 564 w 590"/>
                <a:gd name="T15" fmla="*/ 1004 h 1017"/>
                <a:gd name="T16" fmla="*/ 564 w 590"/>
                <a:gd name="T17" fmla="*/ 909 h 1017"/>
                <a:gd name="T18" fmla="*/ 547 w 590"/>
                <a:gd name="T19" fmla="*/ 913 h 1017"/>
                <a:gd name="T20" fmla="*/ 485 w 590"/>
                <a:gd name="T21" fmla="*/ 917 h 1017"/>
                <a:gd name="T22" fmla="*/ 352 w 590"/>
                <a:gd name="T23" fmla="*/ 772 h 1017"/>
                <a:gd name="T24" fmla="*/ 352 w 590"/>
                <a:gd name="T25" fmla="*/ 328 h 1017"/>
                <a:gd name="T26" fmla="*/ 589 w 590"/>
                <a:gd name="T27" fmla="*/ 328 h 1017"/>
                <a:gd name="T28" fmla="*/ 589 w 590"/>
                <a:gd name="T29" fmla="*/ 237 h 1017"/>
                <a:gd name="T30" fmla="*/ 352 w 590"/>
                <a:gd name="T31" fmla="*/ 237 h 1017"/>
                <a:gd name="T32" fmla="*/ 352 w 590"/>
                <a:gd name="T33" fmla="*/ 0 h 1017"/>
                <a:gd name="T34" fmla="*/ 141 w 590"/>
                <a:gd name="T35" fmla="*/ 0 h 1017"/>
                <a:gd name="T36" fmla="*/ 141 w 590"/>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0" h="1017">
                  <a:moveTo>
                    <a:pt x="141" y="237"/>
                  </a:moveTo>
                  <a:lnTo>
                    <a:pt x="0" y="237"/>
                  </a:lnTo>
                  <a:lnTo>
                    <a:pt x="0" y="328"/>
                  </a:lnTo>
                  <a:lnTo>
                    <a:pt x="141" y="328"/>
                  </a:lnTo>
                  <a:lnTo>
                    <a:pt x="141" y="797"/>
                  </a:lnTo>
                  <a:cubicBezTo>
                    <a:pt x="141" y="1000"/>
                    <a:pt x="269" y="1016"/>
                    <a:pt x="427" y="1016"/>
                  </a:cubicBezTo>
                  <a:cubicBezTo>
                    <a:pt x="464" y="1016"/>
                    <a:pt x="506" y="1012"/>
                    <a:pt x="551" y="1004"/>
                  </a:cubicBezTo>
                  <a:lnTo>
                    <a:pt x="564" y="1004"/>
                  </a:lnTo>
                  <a:lnTo>
                    <a:pt x="564" y="909"/>
                  </a:lnTo>
                  <a:lnTo>
                    <a:pt x="547" y="913"/>
                  </a:lnTo>
                  <a:cubicBezTo>
                    <a:pt x="531" y="917"/>
                    <a:pt x="510" y="917"/>
                    <a:pt x="485" y="917"/>
                  </a:cubicBezTo>
                  <a:cubicBezTo>
                    <a:pt x="361" y="917"/>
                    <a:pt x="352" y="880"/>
                    <a:pt x="352" y="772"/>
                  </a:cubicBezTo>
                  <a:lnTo>
                    <a:pt x="352" y="328"/>
                  </a:lnTo>
                  <a:lnTo>
                    <a:pt x="589" y="328"/>
                  </a:lnTo>
                  <a:lnTo>
                    <a:pt x="589"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8" name="Freeform 22">
              <a:extLst>
                <a:ext uri="{FF2B5EF4-FFF2-40B4-BE49-F238E27FC236}">
                  <a16:creationId xmlns:a16="http://schemas.microsoft.com/office/drawing/2014/main" id="{FC0A6B0C-2650-EE46-903A-3A00341DB0E4}"/>
                </a:ext>
              </a:extLst>
            </p:cNvPr>
            <p:cNvSpPr>
              <a:spLocks noChangeArrowheads="1"/>
            </p:cNvSpPr>
            <p:nvPr/>
          </p:nvSpPr>
          <p:spPr bwMode="auto">
            <a:xfrm>
              <a:off x="6850063" y="4206875"/>
              <a:ext cx="331787" cy="274638"/>
            </a:xfrm>
            <a:custGeom>
              <a:avLst/>
              <a:gdLst>
                <a:gd name="T0" fmla="*/ 705 w 921"/>
                <a:gd name="T1" fmla="*/ 248 h 764"/>
                <a:gd name="T2" fmla="*/ 920 w 921"/>
                <a:gd name="T3" fmla="*/ 0 h 764"/>
                <a:gd name="T4" fmla="*/ 701 w 921"/>
                <a:gd name="T5" fmla="*/ 0 h 764"/>
                <a:gd name="T6" fmla="*/ 497 w 921"/>
                <a:gd name="T7" fmla="*/ 236 h 764"/>
                <a:gd name="T8" fmla="*/ 319 w 921"/>
                <a:gd name="T9" fmla="*/ 0 h 764"/>
                <a:gd name="T10" fmla="*/ 0 w 921"/>
                <a:gd name="T11" fmla="*/ 0 h 764"/>
                <a:gd name="T12" fmla="*/ 0 w 921"/>
                <a:gd name="T13" fmla="*/ 62 h 764"/>
                <a:gd name="T14" fmla="*/ 12 w 921"/>
                <a:gd name="T15" fmla="*/ 62 h 764"/>
                <a:gd name="T16" fmla="*/ 211 w 921"/>
                <a:gd name="T17" fmla="*/ 178 h 764"/>
                <a:gd name="T18" fmla="*/ 344 w 921"/>
                <a:gd name="T19" fmla="*/ 352 h 764"/>
                <a:gd name="T20" fmla="*/ 128 w 921"/>
                <a:gd name="T21" fmla="*/ 601 h 764"/>
                <a:gd name="T22" fmla="*/ 348 w 921"/>
                <a:gd name="T23" fmla="*/ 601 h 764"/>
                <a:gd name="T24" fmla="*/ 443 w 921"/>
                <a:gd name="T25" fmla="*/ 489 h 764"/>
                <a:gd name="T26" fmla="*/ 651 w 921"/>
                <a:gd name="T27" fmla="*/ 763 h 764"/>
                <a:gd name="T28" fmla="*/ 900 w 921"/>
                <a:gd name="T29" fmla="*/ 763 h 764"/>
                <a:gd name="T30" fmla="*/ 506 w 921"/>
                <a:gd name="T31" fmla="*/ 248 h 764"/>
                <a:gd name="T32" fmla="*/ 705 w 921"/>
                <a:gd name="T33" fmla="*/ 24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764">
                  <a:moveTo>
                    <a:pt x="705" y="248"/>
                  </a:moveTo>
                  <a:lnTo>
                    <a:pt x="920" y="0"/>
                  </a:lnTo>
                  <a:lnTo>
                    <a:pt x="701" y="0"/>
                  </a:lnTo>
                  <a:lnTo>
                    <a:pt x="497" y="236"/>
                  </a:lnTo>
                  <a:lnTo>
                    <a:pt x="319" y="0"/>
                  </a:lnTo>
                  <a:lnTo>
                    <a:pt x="0" y="0"/>
                  </a:lnTo>
                  <a:lnTo>
                    <a:pt x="0" y="62"/>
                  </a:lnTo>
                  <a:lnTo>
                    <a:pt x="12" y="62"/>
                  </a:lnTo>
                  <a:cubicBezTo>
                    <a:pt x="120" y="70"/>
                    <a:pt x="145" y="87"/>
                    <a:pt x="211" y="178"/>
                  </a:cubicBezTo>
                  <a:lnTo>
                    <a:pt x="344" y="352"/>
                  </a:lnTo>
                  <a:lnTo>
                    <a:pt x="128" y="601"/>
                  </a:lnTo>
                  <a:lnTo>
                    <a:pt x="348" y="601"/>
                  </a:lnTo>
                  <a:lnTo>
                    <a:pt x="443" y="489"/>
                  </a:lnTo>
                  <a:lnTo>
                    <a:pt x="651" y="763"/>
                  </a:lnTo>
                  <a:lnTo>
                    <a:pt x="900" y="763"/>
                  </a:lnTo>
                  <a:lnTo>
                    <a:pt x="506" y="248"/>
                  </a:lnTo>
                  <a:lnTo>
                    <a:pt x="705" y="24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9" name="Freeform 23">
              <a:extLst>
                <a:ext uri="{FF2B5EF4-FFF2-40B4-BE49-F238E27FC236}">
                  <a16:creationId xmlns:a16="http://schemas.microsoft.com/office/drawing/2014/main" id="{B20E0327-FDB7-B64E-AC54-0011F59D99EA}"/>
                </a:ext>
              </a:extLst>
            </p:cNvPr>
            <p:cNvSpPr>
              <a:spLocks noChangeArrowheads="1"/>
            </p:cNvSpPr>
            <p:nvPr/>
          </p:nvSpPr>
          <p:spPr bwMode="auto">
            <a:xfrm>
              <a:off x="7175500" y="4010025"/>
              <a:ext cx="176213" cy="111125"/>
            </a:xfrm>
            <a:custGeom>
              <a:avLst/>
              <a:gdLst>
                <a:gd name="T0" fmla="*/ 224 w 490"/>
                <a:gd name="T1" fmla="*/ 307 h 308"/>
                <a:gd name="T2" fmla="*/ 0 w 490"/>
                <a:gd name="T3" fmla="*/ 307 h 308"/>
                <a:gd name="T4" fmla="*/ 269 w 490"/>
                <a:gd name="T5" fmla="*/ 0 h 308"/>
                <a:gd name="T6" fmla="*/ 489 w 490"/>
                <a:gd name="T7" fmla="*/ 0 h 308"/>
                <a:gd name="T8" fmla="*/ 224 w 490"/>
                <a:gd name="T9" fmla="*/ 307 h 308"/>
              </a:gdLst>
              <a:ahLst/>
              <a:cxnLst>
                <a:cxn ang="0">
                  <a:pos x="T0" y="T1"/>
                </a:cxn>
                <a:cxn ang="0">
                  <a:pos x="T2" y="T3"/>
                </a:cxn>
                <a:cxn ang="0">
                  <a:pos x="T4" y="T5"/>
                </a:cxn>
                <a:cxn ang="0">
                  <a:pos x="T6" y="T7"/>
                </a:cxn>
                <a:cxn ang="0">
                  <a:pos x="T8" y="T9"/>
                </a:cxn>
              </a:cxnLst>
              <a:rect l="0" t="0" r="r" b="b"/>
              <a:pathLst>
                <a:path w="490" h="308">
                  <a:moveTo>
                    <a:pt x="224" y="307"/>
                  </a:moveTo>
                  <a:lnTo>
                    <a:pt x="0" y="307"/>
                  </a:lnTo>
                  <a:lnTo>
                    <a:pt x="269" y="0"/>
                  </a:lnTo>
                  <a:lnTo>
                    <a:pt x="489" y="0"/>
                  </a:lnTo>
                  <a:lnTo>
                    <a:pt x="224" y="307"/>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grpSp>
      <p:pic>
        <p:nvPicPr>
          <p:cNvPr id="3" name="Picture 2" descr="A black text on a white background&#10;&#10;Description automatically generated">
            <a:extLst>
              <a:ext uri="{FF2B5EF4-FFF2-40B4-BE49-F238E27FC236}">
                <a16:creationId xmlns:a16="http://schemas.microsoft.com/office/drawing/2014/main" id="{D2191D95-6212-453E-02AD-EBFD781C0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4261" y="1723717"/>
            <a:ext cx="6115479" cy="1696066"/>
          </a:xfrm>
          <a:prstGeom prst="rect">
            <a:avLst/>
          </a:prstGeom>
        </p:spPr>
      </p:pic>
    </p:spTree>
    <p:extLst>
      <p:ext uri="{BB962C8B-B14F-4D97-AF65-F5344CB8AC3E}">
        <p14:creationId xmlns:p14="http://schemas.microsoft.com/office/powerpoint/2010/main" val="33386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y Gradient with P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8EF43-ADBA-9B43-B9E5-196B917391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s-ES"/>
              <a:t>Haga clic en el icono para agregar una imagen</a:t>
            </a:r>
            <a:endParaRPr lang="en-US"/>
          </a:p>
        </p:txBody>
      </p:sp>
    </p:spTree>
    <p:extLst>
      <p:ext uri="{BB962C8B-B14F-4D97-AF65-F5344CB8AC3E}">
        <p14:creationId xmlns:p14="http://schemas.microsoft.com/office/powerpoint/2010/main" val="28330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Gradient with Pic">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D3D54470-EBBD-8246-92F1-D9F4A853D2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s-ES"/>
              <a:t>Haga clic en el icono para agregar una imagen</a:t>
            </a:r>
            <a:endParaRPr lang="en-US"/>
          </a:p>
        </p:txBody>
      </p:sp>
    </p:spTree>
    <p:extLst>
      <p:ext uri="{BB962C8B-B14F-4D97-AF65-F5344CB8AC3E}">
        <p14:creationId xmlns:p14="http://schemas.microsoft.com/office/powerpoint/2010/main" val="2317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Gradient with Pic">
    <p:spTree>
      <p:nvGrpSpPr>
        <p:cNvPr id="1" name=""/>
        <p:cNvGrpSpPr/>
        <p:nvPr/>
      </p:nvGrpSpPr>
      <p:grpSpPr>
        <a:xfrm>
          <a:off x="0" y="0"/>
          <a:ext cx="0" cy="0"/>
          <a:chOff x="0" y="0"/>
          <a:chExt cx="0" cy="0"/>
        </a:xfrm>
      </p:grpSpPr>
      <p:sp>
        <p:nvSpPr>
          <p:cNvPr id="6" name="Image Shade">
            <a:extLst>
              <a:ext uri="{FF2B5EF4-FFF2-40B4-BE49-F238E27FC236}">
                <a16:creationId xmlns:a16="http://schemas.microsoft.com/office/drawing/2014/main" id="{940D0F7B-0E91-9F46-BF33-3B03189737F9}"/>
              </a:ext>
            </a:extLst>
          </p:cNvPr>
          <p:cNvSpPr/>
          <p:nvPr userDrawn="1"/>
        </p:nvSpPr>
        <p:spPr>
          <a:xfrm>
            <a:off x="-2" y="0"/>
            <a:ext cx="9144002" cy="5143500"/>
          </a:xfrm>
          <a:prstGeom prst="rect">
            <a:avLst/>
          </a:prstGeom>
          <a:gradFill flip="none" rotWithShape="1">
            <a:gsLst>
              <a:gs pos="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s-ES"/>
              <a:t>Haga clic en el icono para agregar una imagen</a:t>
            </a:r>
            <a:endParaRPr lang="en-US"/>
          </a:p>
        </p:txBody>
      </p:sp>
    </p:spTree>
    <p:extLst>
      <p:ext uri="{BB962C8B-B14F-4D97-AF65-F5344CB8AC3E}">
        <p14:creationId xmlns:p14="http://schemas.microsoft.com/office/powerpoint/2010/main" val="2884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ght Gray Gradient with Pic">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s-ES"/>
              <a:t>Haga clic en el icono para agregar una imagen</a:t>
            </a:r>
            <a:endParaRPr lang="en-US"/>
          </a:p>
        </p:txBody>
      </p:sp>
      <p:sp>
        <p:nvSpPr>
          <p:cNvPr id="7" name="TextBox 6">
            <a:extLst>
              <a:ext uri="{FF2B5EF4-FFF2-40B4-BE49-F238E27FC236}">
                <a16:creationId xmlns:a16="http://schemas.microsoft.com/office/drawing/2014/main" id="{B8BF603C-6D95-C646-A0C1-C11A59674A0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tx1">
                    <a:alpha val="50000"/>
                  </a:schemeClr>
                </a:solidFill>
                <a:latin typeface="Neue Haas Grotesk Text Pro" panose="020B0504020202020204" pitchFamily="34" charset="77"/>
              </a:rPr>
              <a:pPr algn="l"/>
              <a:t>‹#›</a:t>
            </a:fld>
            <a:endParaRPr lang="en-US" sz="800" b="0" i="0">
              <a:solidFill>
                <a:schemeClr val="tx1">
                  <a:alpha val="50000"/>
                </a:schemeClr>
              </a:solidFill>
              <a:latin typeface="Neue Haas Grotesk Text Pro" panose="020B0504020202020204" pitchFamily="34" charset="77"/>
            </a:endParaRPr>
          </a:p>
        </p:txBody>
      </p:sp>
      <p:sp>
        <p:nvSpPr>
          <p:cNvPr id="34" name="TextBox 33">
            <a:extLst>
              <a:ext uri="{FF2B5EF4-FFF2-40B4-BE49-F238E27FC236}">
                <a16:creationId xmlns:a16="http://schemas.microsoft.com/office/drawing/2014/main" id="{438F8845-5EBD-554C-814E-177DC6E3C7AC}"/>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2" name="Graphic 1">
            <a:extLst>
              <a:ext uri="{FF2B5EF4-FFF2-40B4-BE49-F238E27FC236}">
                <a16:creationId xmlns:a16="http://schemas.microsoft.com/office/drawing/2014/main" id="{21DE3BC8-437A-E863-182E-512B9358D3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0" y="-2"/>
            <a:ext cx="1627198" cy="813599"/>
          </a:xfrm>
          <a:prstGeom prst="rect">
            <a:avLst/>
          </a:prstGeom>
        </p:spPr>
      </p:pic>
    </p:spTree>
    <p:extLst>
      <p:ext uri="{BB962C8B-B14F-4D97-AF65-F5344CB8AC3E}">
        <p14:creationId xmlns:p14="http://schemas.microsoft.com/office/powerpoint/2010/main" val="40378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p:txBody>
          <a:bodyPr/>
          <a:lstStyle/>
          <a:p>
            <a:r>
              <a:rPr lang="es-ES"/>
              <a:t>Haga clic para modificar el estilo de título del patrón</a:t>
            </a:r>
            <a:endParaRPr lang="en-US"/>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63057" y="2826900"/>
            <a:ext cx="2843784" cy="1910018"/>
          </a:xfrm>
          <a:prstGeom prst="rect">
            <a:avLst/>
          </a:prstGeom>
          <a:solidFill>
            <a:schemeClr val="accent4"/>
          </a:solidFill>
          <a:effectLst/>
        </p:spPr>
        <p:txBody>
          <a:bodyPr/>
          <a:lstStyle>
            <a:lvl1pPr marL="0" indent="0">
              <a:buNone/>
              <a:defRPr/>
            </a:lvl1pPr>
          </a:lstStyle>
          <a:p>
            <a:r>
              <a:rPr lang="es-ES"/>
              <a:t>Haga clic en el icono para agregar una imagen</a:t>
            </a:r>
            <a:endParaRPr lang="en-US"/>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82908" y="4059175"/>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82908" y="4410440"/>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182114" y="2825496"/>
            <a:ext cx="2843784" cy="1910018"/>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057771"/>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409036"/>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01171" y="2824092"/>
            <a:ext cx="2843784" cy="1910018"/>
          </a:xfrm>
          <a:prstGeom prst="rect">
            <a:avLst/>
          </a:prstGeom>
          <a:solidFill>
            <a:srgbClr val="B4B4BC"/>
          </a:solidFill>
          <a:effectLst/>
        </p:spPr>
        <p:txBody>
          <a:bodyPr/>
          <a:lstStyle>
            <a:lvl1pPr marL="0" indent="0">
              <a:buNone/>
              <a:defRPr/>
            </a:lvl1pPr>
          </a:lstStyle>
          <a:p>
            <a:r>
              <a:rPr lang="es-ES"/>
              <a:t>Haga clic en el icono para agregar una imagen</a:t>
            </a:r>
            <a:endParaRPr lang="en-US"/>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21022" y="4052263"/>
            <a:ext cx="2174332" cy="350605"/>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21022" y="4407632"/>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63057" y="815608"/>
            <a:ext cx="2843784" cy="1910018"/>
          </a:xfrm>
          <a:prstGeom prst="rect">
            <a:avLst/>
          </a:prstGeom>
          <a:solidFill>
            <a:schemeClr val="accent2"/>
          </a:solidFill>
          <a:effectLst/>
        </p:spPr>
        <p:txBody>
          <a:bodyPr/>
          <a:lstStyle>
            <a:lvl1pPr marL="0" indent="0">
              <a:buNone/>
              <a:defRPr/>
            </a:lvl1pPr>
          </a:lstStyle>
          <a:p>
            <a:r>
              <a:rPr lang="es-ES"/>
              <a:t>Haga clic en el icono para agregar una imagen</a:t>
            </a:r>
            <a:endParaRPr lang="en-US"/>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82908" y="2047883"/>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82908" y="2399148"/>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182114" y="814204"/>
            <a:ext cx="2843784" cy="1910018"/>
          </a:xfrm>
          <a:prstGeom prst="rect">
            <a:avLst/>
          </a:prstGeom>
          <a:solidFill>
            <a:schemeClr val="tx1"/>
          </a:solidFill>
          <a:effectLst/>
        </p:spPr>
        <p:txBody>
          <a:bodyPr/>
          <a:lstStyle>
            <a:lvl1pPr marL="0" indent="0">
              <a:buNone/>
              <a:defRPr/>
            </a:lvl1pPr>
          </a:lstStyle>
          <a:p>
            <a:r>
              <a:rPr lang="es-ES"/>
              <a:t>Haga clic en el icono para agregar una imagen</a:t>
            </a:r>
            <a:endParaRPr lang="en-US"/>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046479"/>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97744"/>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01171" y="812800"/>
            <a:ext cx="2843784" cy="1910018"/>
          </a:xfrm>
          <a:prstGeom prst="rect">
            <a:avLst/>
          </a:prstGeom>
          <a:solidFill>
            <a:srgbClr val="00477B"/>
          </a:solidFill>
          <a:effectLst/>
        </p:spPr>
        <p:txBody>
          <a:bodyPr/>
          <a:lstStyle>
            <a:lvl1pPr marL="0" indent="0">
              <a:buNone/>
              <a:defRPr/>
            </a:lvl1pPr>
          </a:lstStyle>
          <a:p>
            <a:r>
              <a:rPr lang="es-ES"/>
              <a:t>Haga clic en el icono para agregar una imagen</a:t>
            </a:r>
            <a:endParaRPr lang="en-US"/>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21022" y="2045075"/>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21022" y="2396340"/>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0999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606243"/>
            <a:ext cx="2843784" cy="2261307"/>
          </a:xfrm>
          <a:prstGeom prst="rect">
            <a:avLst/>
          </a:prstGeom>
          <a:solidFill>
            <a:schemeClr val="accent4"/>
          </a:solidFill>
          <a:effectLst/>
        </p:spPr>
        <p:txBody>
          <a:bodyPr/>
          <a:lstStyle>
            <a:lvl1pPr marL="0" indent="0">
              <a:buNone/>
              <a:defRPr/>
            </a:lvl1pPr>
          </a:lstStyle>
          <a:p>
            <a:r>
              <a:rPr lang="es-ES"/>
              <a:t>Haga clic en el icono para agregar una imagen</a:t>
            </a:r>
            <a:endParaRPr lang="en-US"/>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189807"/>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541072"/>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604839"/>
            <a:ext cx="2843784" cy="2261307"/>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188403"/>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539668"/>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603435"/>
            <a:ext cx="2843784" cy="2261307"/>
          </a:xfrm>
          <a:prstGeom prst="rect">
            <a:avLst/>
          </a:prstGeom>
          <a:solidFill>
            <a:srgbClr val="B4B4BC"/>
          </a:solidFill>
          <a:effectLst/>
        </p:spPr>
        <p:txBody>
          <a:bodyPr/>
          <a:lstStyle>
            <a:lvl1pPr marL="0" indent="0">
              <a:buNone/>
              <a:defRPr/>
            </a:lvl1pPr>
          </a:lstStyle>
          <a:p>
            <a:r>
              <a:rPr lang="es-ES"/>
              <a:t>Haga clic en el icono para agregar una imagen</a:t>
            </a:r>
            <a:endParaRPr lang="en-US"/>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182895"/>
            <a:ext cx="2174332" cy="350605"/>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538264"/>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215708"/>
            <a:ext cx="2843784" cy="2261307"/>
          </a:xfrm>
          <a:prstGeom prst="rect">
            <a:avLst/>
          </a:prstGeom>
          <a:solidFill>
            <a:schemeClr val="accent2"/>
          </a:solidFill>
          <a:effectLst/>
        </p:spPr>
        <p:txBody>
          <a:bodyPr/>
          <a:lstStyle>
            <a:lvl1pPr marL="0" indent="0">
              <a:buNone/>
              <a:defRPr/>
            </a:lvl1pPr>
          </a:lstStyle>
          <a:p>
            <a:r>
              <a:rPr lang="es-ES"/>
              <a:t>Haga clic en el icono para agregar una imagen</a:t>
            </a:r>
            <a:endParaRPr lang="en-US"/>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799272"/>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150537"/>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214304"/>
            <a:ext cx="2843784" cy="2261307"/>
          </a:xfrm>
          <a:prstGeom prst="rect">
            <a:avLst/>
          </a:prstGeom>
          <a:solidFill>
            <a:schemeClr val="tx1"/>
          </a:solidFill>
          <a:effectLst/>
        </p:spPr>
        <p:txBody>
          <a:bodyPr/>
          <a:lstStyle>
            <a:lvl1pPr marL="0" indent="0">
              <a:buNone/>
              <a:defRPr/>
            </a:lvl1pPr>
          </a:lstStyle>
          <a:p>
            <a:r>
              <a:rPr lang="es-ES"/>
              <a:t>Haga clic en el icono para agregar una imagen</a:t>
            </a:r>
            <a:endParaRPr lang="en-US"/>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797868"/>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149133"/>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212900"/>
            <a:ext cx="2843784" cy="2261307"/>
          </a:xfrm>
          <a:prstGeom prst="rect">
            <a:avLst/>
          </a:prstGeom>
          <a:solidFill>
            <a:srgbClr val="00477B"/>
          </a:solidFill>
          <a:effectLst/>
        </p:spPr>
        <p:txBody>
          <a:bodyPr/>
          <a:lstStyle>
            <a:lvl1pPr marL="0" indent="0">
              <a:buNone/>
              <a:defRPr/>
            </a:lvl1pPr>
          </a:lstStyle>
          <a:p>
            <a:r>
              <a:rPr lang="es-ES"/>
              <a:t>Haga clic en el icono para agregar una imagen</a:t>
            </a:r>
            <a:endParaRPr lang="en-US"/>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796464"/>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147729"/>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1584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162CB31-0085-574A-A7EE-16EF36D7A24A}"/>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590672"/>
            <a:ext cx="4336693" cy="1971255"/>
          </a:xfrm>
          <a:prstGeom prst="rect">
            <a:avLst/>
          </a:prstGeom>
          <a:solidFill>
            <a:schemeClr val="bg1">
              <a:lumMod val="50000"/>
            </a:schemeClr>
          </a:solidFill>
          <a:effectLst/>
        </p:spPr>
        <p:txBody>
          <a:bodyPr/>
          <a:lstStyle>
            <a:lvl1pPr marL="0" indent="0">
              <a:buNone/>
              <a:defRPr/>
            </a:lvl1pPr>
          </a:lstStyle>
          <a:p>
            <a:r>
              <a:rPr lang="es-ES"/>
              <a:t>Haga clic en el icono para agregar una imagen</a:t>
            </a:r>
            <a:endParaRPr lang="en-US"/>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772629"/>
            <a:ext cx="3315797" cy="458057"/>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Global</a:t>
            </a:r>
            <a:endParaRPr lang="en-US"/>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203461"/>
            <a:ext cx="3315797" cy="198052"/>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670175"/>
            <a:ext cx="1391801" cy="1197660"/>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9/10 Top</a:t>
            </a:r>
            <a:endParaRPr lang="en-US"/>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603435"/>
            <a:ext cx="2160000" cy="2261307"/>
          </a:xfrm>
          <a:prstGeom prst="rect">
            <a:avLst/>
          </a:prstGeom>
          <a:solidFill>
            <a:srgbClr val="B4B4BC"/>
          </a:solidFill>
          <a:effectLst/>
        </p:spPr>
        <p:txBody>
          <a:bodyPr/>
          <a:lstStyle>
            <a:lvl1pPr marL="0" indent="0">
              <a:buNone/>
              <a:defRPr/>
            </a:lvl1pPr>
          </a:lstStyle>
          <a:p>
            <a:r>
              <a:rPr lang="es-ES"/>
              <a:t>Haga clic en el icono para agregar una imagen</a:t>
            </a:r>
            <a:endParaRPr lang="en-US"/>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317484"/>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Visionary</a:t>
            </a:r>
            <a:endParaRPr lang="en-US"/>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538264"/>
            <a:ext cx="1756121"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212900"/>
            <a:ext cx="2159999" cy="1278182"/>
          </a:xfrm>
          <a:prstGeom prst="rect">
            <a:avLst/>
          </a:prstGeom>
          <a:solidFill>
            <a:schemeClr val="tx1"/>
          </a:solidFill>
          <a:effectLst/>
        </p:spPr>
        <p:txBody>
          <a:bodyPr/>
          <a:lstStyle>
            <a:lvl1pPr marL="0" indent="0">
              <a:buNone/>
              <a:defRPr/>
            </a:lvl1pPr>
          </a:lstStyle>
          <a:p>
            <a:r>
              <a:rPr lang="es-ES"/>
              <a:t>Haga clic en el icono para agregar una imagen</a:t>
            </a:r>
            <a:endParaRPr lang="en-US"/>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27969"/>
            <a:ext cx="1651516" cy="431871"/>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$88B+</a:t>
            </a:r>
            <a:endParaRPr lang="en-US"/>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164604"/>
            <a:ext cx="1651516"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212900"/>
            <a:ext cx="2160000" cy="2260800"/>
          </a:xfrm>
          <a:prstGeom prst="rect">
            <a:avLst/>
          </a:prstGeom>
          <a:solidFill>
            <a:srgbClr val="00477B"/>
          </a:solidFill>
          <a:effectLst/>
        </p:spPr>
        <p:txBody>
          <a:bodyPr/>
          <a:lstStyle>
            <a:lvl1pPr marL="0" indent="0">
              <a:buNone/>
              <a:defRPr/>
            </a:lvl1pPr>
          </a:lstStyle>
          <a:p>
            <a:r>
              <a:rPr lang="es-ES"/>
              <a:t>Haga clic en el icono para agregar una imagen</a:t>
            </a:r>
            <a:endParaRPr lang="en-US"/>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676400"/>
            <a:ext cx="1756121" cy="466565"/>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85%</a:t>
            </a:r>
            <a:endParaRPr lang="en-US"/>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147729"/>
            <a:ext cx="1756122"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603435"/>
            <a:ext cx="2160000" cy="2261307"/>
          </a:xfrm>
          <a:prstGeom prst="rect">
            <a:avLst/>
          </a:prstGeom>
          <a:solidFill>
            <a:srgbClr val="B4B4BC"/>
          </a:solidFill>
          <a:effectLst/>
        </p:spPr>
        <p:txBody>
          <a:bodyPr/>
          <a:lstStyle>
            <a:lvl1pPr marL="0" indent="0">
              <a:buNone/>
              <a:defRPr/>
            </a:lvl1pPr>
          </a:lstStyle>
          <a:p>
            <a:r>
              <a:rPr lang="es-ES"/>
              <a:t>Haga clic en el icono para agregar una imagen</a:t>
            </a:r>
            <a:endParaRPr lang="en-US"/>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317484"/>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Leader</a:t>
            </a:r>
            <a:endParaRPr lang="en-US"/>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538264"/>
            <a:ext cx="1756121"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212900"/>
            <a:ext cx="2160000" cy="2260800"/>
          </a:xfrm>
          <a:prstGeom prst="rect">
            <a:avLst/>
          </a:prstGeom>
          <a:solidFill>
            <a:srgbClr val="00477B"/>
          </a:solidFill>
          <a:effectLst/>
        </p:spPr>
        <p:txBody>
          <a:bodyPr/>
          <a:lstStyle>
            <a:lvl1pPr marL="0" indent="0">
              <a:buNone/>
              <a:defRPr/>
            </a:lvl1pPr>
          </a:lstStyle>
          <a:p>
            <a:r>
              <a:rPr lang="es-ES"/>
              <a:t>Haga clic en el icono para agregar una imagen</a:t>
            </a:r>
            <a:endParaRPr lang="en-US"/>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676400"/>
            <a:ext cx="1756121" cy="466565"/>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Top10</a:t>
            </a:r>
            <a:endParaRPr lang="en-US"/>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147729"/>
            <a:ext cx="1756122"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212900"/>
            <a:ext cx="2159999" cy="1278182"/>
          </a:xfrm>
          <a:prstGeom prst="rect">
            <a:avLst/>
          </a:prstGeom>
          <a:solidFill>
            <a:schemeClr val="tx1"/>
          </a:solidFill>
          <a:effectLst/>
        </p:spPr>
        <p:txBody>
          <a:bodyPr/>
          <a:lstStyle>
            <a:lvl1pPr marL="0" indent="0">
              <a:buNone/>
              <a:defRPr/>
            </a:lvl1pPr>
          </a:lstStyle>
          <a:p>
            <a:r>
              <a:rPr lang="es-ES"/>
              <a:t>Haga clic en el icono para agregar una imagen</a:t>
            </a:r>
            <a:endParaRPr lang="en-US"/>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27969"/>
            <a:ext cx="1651516" cy="431871"/>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8,000</a:t>
            </a:r>
            <a:endParaRPr lang="en-US"/>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164604"/>
            <a:ext cx="1651516"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670175"/>
            <a:ext cx="1391801" cy="1197660"/>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99.999%</a:t>
            </a:r>
            <a:endParaRPr lang="en-US"/>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670175"/>
            <a:ext cx="1391801" cy="1197660"/>
          </a:xfrm>
          <a:prstGeom prst="rect">
            <a:avLst/>
          </a:prstGeom>
          <a:solidFill>
            <a:srgbClr val="001933"/>
          </a:solidFill>
          <a:effectLst/>
        </p:spPr>
        <p:txBody>
          <a:bodyPr/>
          <a:lstStyle>
            <a:lvl1pPr marL="0" indent="0">
              <a:buNone/>
              <a:defRPr/>
            </a:lvl1pPr>
          </a:lstStyle>
          <a:p>
            <a:r>
              <a:rPr lang="es-ES"/>
              <a:t>Haga clic en el icono para agregar una imagen</a:t>
            </a:r>
            <a:endParaRPr lang="en-US"/>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Add Stat</a:t>
            </a:r>
            <a:endParaRPr lang="en-US"/>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1547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slideLayout" Target="../slideLayouts/slideLayout98.xml"/><Relationship Id="rId54" Type="http://schemas.openxmlformats.org/officeDocument/2006/relationships/image" Target="../media/image23.sv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image" Target="../media/image22.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theme" Target="../theme/theme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 Id="rId51"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GB" dirty="0"/>
              <a:t>Click to edit Master title style</a:t>
            </a:r>
            <a:endParaRPr lang="en-US" dirty="0"/>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3" name="HV logo">
            <a:extLst>
              <a:ext uri="{FF2B5EF4-FFF2-40B4-BE49-F238E27FC236}">
                <a16:creationId xmlns:a16="http://schemas.microsoft.com/office/drawing/2014/main" id="{077C274A-5825-7C51-D145-092BF4781410}"/>
              </a:ext>
            </a:extLst>
          </p:cNvPr>
          <p:cNvPicPr>
            <a:picLocks noChangeAspect="1"/>
          </p:cNvPicPr>
          <p:nvPr userDrawn="1"/>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4165" y="4625661"/>
            <a:ext cx="1408176" cy="704088"/>
          </a:xfrm>
          <a:prstGeom prst="rect">
            <a:avLst/>
          </a:prstGeom>
        </p:spPr>
      </p:pic>
      <p:sp>
        <p:nvSpPr>
          <p:cNvPr id="4" name="TextBox 3">
            <a:extLst>
              <a:ext uri="{FF2B5EF4-FFF2-40B4-BE49-F238E27FC236}">
                <a16:creationId xmlns:a16="http://schemas.microsoft.com/office/drawing/2014/main" id="{5E3D9714-AAC1-CF67-5F77-929130A4883C}"/>
              </a:ext>
            </a:extLst>
          </p:cNvPr>
          <p:cNvSpPr txBox="1"/>
          <p:nvPr userDrawn="1">
            <p:extLst>
              <p:ext uri="{1162E1C5-73C7-4A58-AE30-91384D911F3F}">
                <p184:classification xmlns:p184="http://schemas.microsoft.com/office/powerpoint/2018/4/main" val="ftr"/>
              </p:ext>
            </p:extLst>
          </p:nvPr>
        </p:nvSpPr>
        <p:spPr>
          <a:xfrm>
            <a:off x="3094800" y="4927600"/>
            <a:ext cx="298291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Hitachi Vantara Confidential - for external use under NDA</a:t>
            </a:r>
          </a:p>
        </p:txBody>
      </p:sp>
    </p:spTree>
    <p:extLst>
      <p:ext uri="{BB962C8B-B14F-4D97-AF65-F5344CB8AC3E}">
        <p14:creationId xmlns:p14="http://schemas.microsoft.com/office/powerpoint/2010/main" val="337343522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 id="2147483989" r:id="rId42"/>
    <p:sldLayoutId id="2147483990" r:id="rId43"/>
    <p:sldLayoutId id="2147483991" r:id="rId44"/>
    <p:sldLayoutId id="2147483992" r:id="rId45"/>
    <p:sldLayoutId id="2147483993" r:id="rId46"/>
    <p:sldLayoutId id="2147483994" r:id="rId47"/>
    <p:sldLayoutId id="2147483995" r:id="rId48"/>
    <p:sldLayoutId id="2147483996" r:id="rId49"/>
    <p:sldLayoutId id="2147483997" r:id="rId50"/>
    <p:sldLayoutId id="2147483998" r:id="rId51"/>
    <p:sldLayoutId id="2147483999" r:id="rId52"/>
    <p:sldLayoutId id="2147484000" r:id="rId53"/>
    <p:sldLayoutId id="2147484001" r:id="rId54"/>
    <p:sldLayoutId id="2147484002" r:id="rId55"/>
    <p:sldLayoutId id="2147484005" r:id="rId56"/>
    <p:sldLayoutId id="2147484007"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rot="10800000">
            <a:off x="-1612" y="-2"/>
            <a:ext cx="9145599" cy="812802"/>
          </a:xfrm>
          <a:prstGeom prst="rect">
            <a:avLst/>
          </a:prstGeom>
          <a:solidFill>
            <a:schemeClr val="bg2">
              <a:alpha val="199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tx1">
                    <a:alpha val="50000"/>
                  </a:schemeClr>
                </a:solidFill>
                <a:latin typeface="Neue Haas Grotesk Text Pro" panose="020B0504020202020204" pitchFamily="34" charset="77"/>
              </a:rPr>
              <a:pPr algn="l"/>
              <a:t>‹#›</a:t>
            </a:fld>
            <a:endParaRPr lang="en-US" sz="800" b="0" i="0">
              <a:solidFill>
                <a:schemeClr val="tx1">
                  <a:alpha val="50000"/>
                </a:schemeClr>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5"/>
            <a:ext cx="8584006" cy="103259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s-ES"/>
              <a:t>Haga clic para modificar el estilo de título del patrón</a:t>
            </a:r>
            <a:endParaRPr lang="en-US"/>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65000"/>
                  </a:schemeClr>
                </a:solidFill>
                <a:latin typeface="Neue Haas Grotesk Text Pro" panose="020B0504020202020204" pitchFamily="34" charset="77"/>
                <a:ea typeface="+mn-ea"/>
                <a:cs typeface="+mn-cs"/>
              </a:rPr>
              <a:t>© Hitachi Vantara LLC 2023. All Rights Reserved.</a:t>
            </a:r>
          </a:p>
        </p:txBody>
      </p:sp>
      <p:pic>
        <p:nvPicPr>
          <p:cNvPr id="6" name="Graphic 5">
            <a:extLst>
              <a:ext uri="{FF2B5EF4-FFF2-40B4-BE49-F238E27FC236}">
                <a16:creationId xmlns:a16="http://schemas.microsoft.com/office/drawing/2014/main" id="{39BC8928-4992-BEE6-FEBC-5813411650EC}"/>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518400" y="-2"/>
            <a:ext cx="1627198" cy="813599"/>
          </a:xfrm>
          <a:prstGeom prst="rect">
            <a:avLst/>
          </a:prstGeom>
        </p:spPr>
      </p:pic>
      <p:sp>
        <p:nvSpPr>
          <p:cNvPr id="3" name="TextBox 2">
            <a:extLst>
              <a:ext uri="{FF2B5EF4-FFF2-40B4-BE49-F238E27FC236}">
                <a16:creationId xmlns:a16="http://schemas.microsoft.com/office/drawing/2014/main" id="{51BFEFE9-9B16-6CFC-B5A0-81BD96581F90}"/>
              </a:ext>
            </a:extLst>
          </p:cNvPr>
          <p:cNvSpPr txBox="1"/>
          <p:nvPr userDrawn="1">
            <p:extLst>
              <p:ext uri="{1162E1C5-73C7-4A58-AE30-91384D911F3F}">
                <p184:classification xmlns:p184="http://schemas.microsoft.com/office/powerpoint/2018/4/main" val="ftr"/>
              </p:ext>
            </p:extLst>
          </p:nvPr>
        </p:nvSpPr>
        <p:spPr>
          <a:xfrm>
            <a:off x="3094800" y="4927600"/>
            <a:ext cx="298291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Hitachi Vantara Confidential - for external use under NDA</a:t>
            </a:r>
          </a:p>
        </p:txBody>
      </p:sp>
    </p:spTree>
    <p:extLst>
      <p:ext uri="{BB962C8B-B14F-4D97-AF65-F5344CB8AC3E}">
        <p14:creationId xmlns:p14="http://schemas.microsoft.com/office/powerpoint/2010/main" val="3961590733"/>
      </p:ext>
    </p:extLst>
  </p:cSld>
  <p:clrMap bg1="lt1" tx1="dk1" bg2="lt2" tx2="dk2" accent1="accent1" accent2="accent2" accent3="accent3" accent4="accent4" accent5="accent5" accent6="accent6" hlink="hlink" folHlink="folHlink"/>
  <p:sldLayoutIdLst>
    <p:sldLayoutId id="2147483927" r:id="rId1"/>
    <p:sldLayoutId id="2147483932" r:id="rId2"/>
    <p:sldLayoutId id="2147483930" r:id="rId3"/>
    <p:sldLayoutId id="2147483933" r:id="rId4"/>
    <p:sldLayoutId id="2147483896" r:id="rId5"/>
    <p:sldLayoutId id="2147483904" r:id="rId6"/>
    <p:sldLayoutId id="2147483899" r:id="rId7"/>
    <p:sldLayoutId id="2147483897" r:id="rId8"/>
    <p:sldLayoutId id="2147483879" r:id="rId9"/>
    <p:sldLayoutId id="2147483877" r:id="rId10"/>
    <p:sldLayoutId id="2147483902" r:id="rId11"/>
    <p:sldLayoutId id="2147483898" r:id="rId12"/>
    <p:sldLayoutId id="2147483900" r:id="rId13"/>
    <p:sldLayoutId id="2147483839" r:id="rId14"/>
    <p:sldLayoutId id="2147483909" r:id="rId15"/>
    <p:sldLayoutId id="2147483833" r:id="rId16"/>
    <p:sldLayoutId id="2147483924" r:id="rId17"/>
    <p:sldLayoutId id="2147483925" r:id="rId18"/>
    <p:sldLayoutId id="2147483918" r:id="rId19"/>
    <p:sldLayoutId id="2147483934" r:id="rId20"/>
    <p:sldLayoutId id="2147483935" r:id="rId21"/>
    <p:sldLayoutId id="2147483919" r:id="rId22"/>
    <p:sldLayoutId id="2147483912" r:id="rId23"/>
    <p:sldLayoutId id="2147483911" r:id="rId24"/>
    <p:sldLayoutId id="2147483926" r:id="rId25"/>
    <p:sldLayoutId id="2147483922" r:id="rId26"/>
    <p:sldLayoutId id="2147483910" r:id="rId27"/>
    <p:sldLayoutId id="2147483937" r:id="rId28"/>
    <p:sldLayoutId id="2147483923" r:id="rId29"/>
    <p:sldLayoutId id="2147483920" r:id="rId30"/>
    <p:sldLayoutId id="2147483921" r:id="rId31"/>
    <p:sldLayoutId id="2147483914" r:id="rId32"/>
    <p:sldLayoutId id="2147483876" r:id="rId33"/>
    <p:sldLayoutId id="2147483887" r:id="rId34"/>
    <p:sldLayoutId id="2147483936" r:id="rId35"/>
    <p:sldLayoutId id="2147483907" r:id="rId36"/>
    <p:sldLayoutId id="2147483905" r:id="rId37"/>
    <p:sldLayoutId id="2147483906" r:id="rId38"/>
    <p:sldLayoutId id="2147483908" r:id="rId39"/>
    <p:sldLayoutId id="2147483913" r:id="rId40"/>
    <p:sldLayoutId id="2147483915" r:id="rId41"/>
    <p:sldLayoutId id="2147483916" r:id="rId42"/>
    <p:sldLayoutId id="2147483938" r:id="rId43"/>
    <p:sldLayoutId id="2147483939" r:id="rId44"/>
    <p:sldLayoutId id="2147483940" r:id="rId45"/>
    <p:sldLayoutId id="2147483943" r:id="rId46"/>
    <p:sldLayoutId id="2147483944" r:id="rId47"/>
    <p:sldLayoutId id="2147483945" r:id="rId48"/>
    <p:sldLayoutId id="2147483946" r:id="rId49"/>
    <p:sldLayoutId id="2147484003" r:id="rId50"/>
    <p:sldLayoutId id="2147484006"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notesSlide" Target="../notesSlides/notesSlide13.xml"/><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slideLayout" Target="../slideLayouts/slideLayout24.xml"/><Relationship Id="rId16" Type="http://schemas.openxmlformats.org/officeDocument/2006/relationships/image" Target="../media/image63.svg"/><Relationship Id="rId1" Type="http://schemas.openxmlformats.org/officeDocument/2006/relationships/tags" Target="../tags/tag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62.png"/><Relationship Id="rId10" Type="http://schemas.openxmlformats.org/officeDocument/2006/relationships/image" Target="../media/image114.svg"/><Relationship Id="rId4" Type="http://schemas.openxmlformats.org/officeDocument/2006/relationships/hyperlink" Target="mailto:staas.sales@hitachivantara.com?subject=New%20STaaS%20Partnership%20Opportunity" TargetMode="External"/><Relationship Id="rId9" Type="http://schemas.openxmlformats.org/officeDocument/2006/relationships/image" Target="../media/image113.png"/><Relationship Id="rId14" Type="http://schemas.openxmlformats.org/officeDocument/2006/relationships/image" Target="../media/image118.svg"/></Relationships>
</file>

<file path=ppt/slides/_rels/slide1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14.xml"/><Relationship Id="rId7" Type="http://schemas.openxmlformats.org/officeDocument/2006/relationships/image" Target="../media/image122.sv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 Id="rId9" Type="http://schemas.openxmlformats.org/officeDocument/2006/relationships/image" Target="../media/image124.sv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25.png"/><Relationship Id="rId7" Type="http://schemas.openxmlformats.org/officeDocument/2006/relationships/image" Target="../media/image62.png"/><Relationship Id="rId12" Type="http://schemas.openxmlformats.org/officeDocument/2006/relationships/image" Target="../media/image132.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28.svg"/><Relationship Id="rId11" Type="http://schemas.openxmlformats.org/officeDocument/2006/relationships/image" Target="../media/image131.png"/><Relationship Id="rId5" Type="http://schemas.openxmlformats.org/officeDocument/2006/relationships/image" Target="../media/image127.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3.png"/><Relationship Id="rId5" Type="http://schemas.openxmlformats.org/officeDocument/2006/relationships/hyperlink" Target="mailto:staas.sales@hitachivantara.com?subject=New%20STaaS%20Partnership%20Opportunity"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slideLayout" Target="../slideLayouts/slideLayout15.xml"/><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tags" Target="../tags/tag5.xml"/><Relationship Id="rId16" Type="http://schemas.openxmlformats.org/officeDocument/2006/relationships/image" Target="../media/image69.svg"/><Relationship Id="rId1" Type="http://schemas.openxmlformats.org/officeDocument/2006/relationships/tags" Target="../tags/tag4.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oleObject" Target="../embeddings/oleObject1.bin"/><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notesSlide" Target="../notesSlides/notesSlide4.xml"/><Relationship Id="rId9" Type="http://schemas.openxmlformats.org/officeDocument/2006/relationships/image" Target="../media/image62.png"/><Relationship Id="rId14" Type="http://schemas.openxmlformats.org/officeDocument/2006/relationships/image" Target="../media/image67.svg"/></Relationships>
</file>

<file path=ppt/slides/_rels/slide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notesSlide" Target="../notesSlides/notesSlide5.xml"/><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slideLayout" Target="../slideLayouts/slideLayout15.xml"/><Relationship Id="rId16" Type="http://schemas.openxmlformats.org/officeDocument/2006/relationships/image" Target="../media/image79.png"/><Relationship Id="rId1" Type="http://schemas.openxmlformats.org/officeDocument/2006/relationships/tags" Target="../tags/tag6.xml"/><Relationship Id="rId6" Type="http://schemas.openxmlformats.org/officeDocument/2006/relationships/image" Target="../media/image60.png"/><Relationship Id="rId11" Type="http://schemas.openxmlformats.org/officeDocument/2006/relationships/image" Target="../media/image74.svg"/><Relationship Id="rId5" Type="http://schemas.openxmlformats.org/officeDocument/2006/relationships/image" Target="../media/image59.emf"/><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oleObject" Target="../embeddings/oleObject2.bin"/><Relationship Id="rId9" Type="http://schemas.openxmlformats.org/officeDocument/2006/relationships/image" Target="../media/image72.svg"/><Relationship Id="rId14" Type="http://schemas.openxmlformats.org/officeDocument/2006/relationships/image" Target="../media/image77.svg"/></Relationships>
</file>

<file path=ppt/slides/_rels/slide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7.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 Type="http://schemas.openxmlformats.org/officeDocument/2006/relationships/notesSlide" Target="../notesSlides/notesSlide7.xml"/><Relationship Id="rId16" Type="http://schemas.openxmlformats.org/officeDocument/2006/relationships/image" Target="../media/image102.svg"/><Relationship Id="rId1" Type="http://schemas.openxmlformats.org/officeDocument/2006/relationships/slideLayout" Target="../slideLayouts/slideLayout15.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8DE164-0CEC-44A7-4E31-2156C59CABD1}"/>
              </a:ext>
            </a:extLst>
          </p:cNvPr>
          <p:cNvSpPr txBox="1">
            <a:spLocks/>
          </p:cNvSpPr>
          <p:nvPr/>
        </p:nvSpPr>
        <p:spPr>
          <a:xfrm>
            <a:off x="527172" y="1632432"/>
            <a:ext cx="8577156" cy="2497258"/>
          </a:xfrm>
          <a:prstGeom prst="rect">
            <a:avLst/>
          </a:prstGeom>
          <a:effectLst/>
        </p:spPr>
        <p:txBody>
          <a:bodyPr lIns="0" rIns="0" anchor="t" anchorCtr="0">
            <a:normAutofit/>
          </a:bodyPr>
          <a:lstStyle>
            <a:lvl1pPr algn="l" defTabSz="914400" rtl="0" eaLnBrk="1" latinLnBrk="0" hangingPunct="1">
              <a:lnSpc>
                <a:spcPct val="88000"/>
              </a:lnSpc>
              <a:spcBef>
                <a:spcPct val="0"/>
              </a:spcBef>
              <a:buNone/>
              <a:defRPr lang="en-US" sz="6000" b="1" i="0" kern="1200" cap="none" spc="-50" baseline="0">
                <a:solidFill>
                  <a:schemeClr val="bg1"/>
                </a:solidFill>
                <a:effectLst>
                  <a:glow rad="101600">
                    <a:schemeClr val="bg2">
                      <a:lumMod val="50000"/>
                      <a:alpha val="12000"/>
                    </a:schemeClr>
                  </a:glow>
                </a:effectLst>
                <a:latin typeface="Neue Haas Grotesk Text Pro" panose="020B0504020202020204" pitchFamily="34" charset="77"/>
                <a:ea typeface="+mj-ea"/>
                <a:cs typeface="+mj-cs"/>
              </a:defRPr>
            </a:lvl1pPr>
          </a:lstStyle>
          <a:p>
            <a:r>
              <a:rPr lang="en-US" sz="3200" dirty="0">
                <a:solidFill>
                  <a:schemeClr val="tx1"/>
                </a:solidFill>
              </a:rPr>
              <a:t>EverFlex Storage as a Service –  </a:t>
            </a:r>
          </a:p>
          <a:p>
            <a:r>
              <a:rPr lang="en-US" sz="2400" dirty="0">
                <a:solidFill>
                  <a:schemeClr val="tx1"/>
                </a:solidFill>
              </a:rPr>
              <a:t>STaaS Subscription</a:t>
            </a:r>
          </a:p>
        </p:txBody>
      </p:sp>
      <p:sp>
        <p:nvSpPr>
          <p:cNvPr id="12" name="Content Placeholder 5">
            <a:extLst>
              <a:ext uri="{FF2B5EF4-FFF2-40B4-BE49-F238E27FC236}">
                <a16:creationId xmlns:a16="http://schemas.microsoft.com/office/drawing/2014/main" id="{497F14CE-031F-1D7C-85A9-0B3F95B8411E}"/>
              </a:ext>
            </a:extLst>
          </p:cNvPr>
          <p:cNvSpPr txBox="1">
            <a:spLocks/>
          </p:cNvSpPr>
          <p:nvPr/>
        </p:nvSpPr>
        <p:spPr>
          <a:xfrm>
            <a:off x="585700" y="1013810"/>
            <a:ext cx="2005107" cy="259675"/>
          </a:xfrm>
          <a:prstGeom prst="roundRect">
            <a:avLst>
              <a:gd name="adj" fmla="val 50000"/>
            </a:avLst>
          </a:prstGeom>
          <a:ln w="15875">
            <a:solidFill>
              <a:schemeClr val="accent2"/>
            </a:solidFill>
          </a:ln>
        </p:spPr>
        <p:txBody>
          <a:bodyPr wrap="none" lIns="144000" rIns="144000" anchor="ctr" anchorCtr="0"/>
          <a:lstStyle>
            <a:lvl1pPr marL="0" indent="0" algn="l" defTabSz="914400" rtl="0" eaLnBrk="1" latinLnBrk="0" hangingPunct="1">
              <a:lnSpc>
                <a:spcPct val="100000"/>
              </a:lnSpc>
              <a:spcBef>
                <a:spcPts val="0"/>
              </a:spcBef>
              <a:spcAft>
                <a:spcPts val="0"/>
              </a:spcAft>
              <a:buClr>
                <a:schemeClr val="accent2"/>
              </a:buClr>
              <a:buFont typeface="Arial" panose="020B0604020202020204" pitchFamily="34" charset="0"/>
              <a:buNone/>
              <a:defRPr lang="en-US" sz="1200" b="0" i="0" kern="1200">
                <a:solidFill>
                  <a:schemeClr val="bg1"/>
                </a:solidFill>
                <a:latin typeface="Neue Haas Grotesk Text Pro" panose="020B0504020202020204" pitchFamily="34" charset="77"/>
                <a:ea typeface="+mn-ea"/>
                <a:cs typeface="+mn-cs"/>
              </a:defRPr>
            </a:lvl1pPr>
            <a:lvl2pPr marL="252000" indent="0" algn="l" defTabSz="914400" rtl="0" eaLnBrk="1" latinLnBrk="0" hangingPunct="1">
              <a:lnSpc>
                <a:spcPct val="95000"/>
              </a:lnSpc>
              <a:spcBef>
                <a:spcPts val="0"/>
              </a:spcBef>
              <a:spcAft>
                <a:spcPts val="400"/>
              </a:spcAft>
              <a:buClr>
                <a:schemeClr val="accent2"/>
              </a:buClr>
              <a:buFont typeface="Arial" panose="020B0604020202020204" pitchFamily="34" charset="0"/>
              <a:buNone/>
              <a:defRPr lang="en-US" sz="1300" b="1" i="0" kern="1200">
                <a:solidFill>
                  <a:schemeClr val="bg1"/>
                </a:solidFill>
                <a:latin typeface="Neue Haas Grotesk Text Pro" panose="020B0504020202020204" pitchFamily="34" charset="77"/>
                <a:ea typeface="+mn-ea"/>
                <a:cs typeface="+mn-cs"/>
              </a:defRPr>
            </a:lvl2pPr>
            <a:lvl3pPr marL="360000"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900" b="1" i="0" kern="1200">
                <a:solidFill>
                  <a:schemeClr val="bg1"/>
                </a:solidFill>
                <a:latin typeface="Neue Haas Grotesk Text Pro" panose="020B0504020202020204" pitchFamily="34" charset="77"/>
                <a:ea typeface="+mn-ea"/>
                <a:cs typeface="+mn-cs"/>
              </a:defRPr>
            </a:lvl3pPr>
            <a:lvl4pPr marL="468000"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800" b="1" i="0" kern="1200">
                <a:solidFill>
                  <a:schemeClr val="bg1"/>
                </a:solidFill>
                <a:latin typeface="Neue Haas Grotesk Text Pro" panose="020B0504020202020204" pitchFamily="34" charset="77"/>
                <a:ea typeface="+mn-ea"/>
                <a:cs typeface="+mn-cs"/>
              </a:defRPr>
            </a:lvl4pPr>
            <a:lvl5pPr marL="576000"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800" b="1" i="0" kern="1200">
                <a:solidFill>
                  <a:schemeClr val="bg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solidFill>
                  <a:schemeClr val="accent2"/>
                </a:solidFill>
              </a:rPr>
              <a:t>EVERFLEX STAAS</a:t>
            </a:r>
          </a:p>
        </p:txBody>
      </p:sp>
      <p:sp>
        <p:nvSpPr>
          <p:cNvPr id="14" name="Footer">
            <a:extLst>
              <a:ext uri="{FF2B5EF4-FFF2-40B4-BE49-F238E27FC236}">
                <a16:creationId xmlns:a16="http://schemas.microsoft.com/office/drawing/2014/main" id="{CD161260-A594-10F3-DEAE-CD3C9F8D95A5}"/>
              </a:ext>
            </a:extLst>
          </p:cNvPr>
          <p:cNvSpPr txBox="1"/>
          <p:nvPr/>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alpha val="61938"/>
                  </a:schemeClr>
                </a:solidFill>
                <a:effectLst/>
                <a:latin typeface="Neue Haas Grotesk Text Pro" panose="020B0504020202020204" pitchFamily="34" charset="77"/>
                <a:ea typeface="+mn-ea"/>
                <a:cs typeface="+mn-cs"/>
              </a:rPr>
              <a:t>© Hitachi Vantara LLC 2024. All Rights Reserved.</a:t>
            </a:r>
          </a:p>
        </p:txBody>
      </p:sp>
      <p:sp>
        <p:nvSpPr>
          <p:cNvPr id="2" name="Marcador de texto 7">
            <a:extLst>
              <a:ext uri="{FF2B5EF4-FFF2-40B4-BE49-F238E27FC236}">
                <a16:creationId xmlns:a16="http://schemas.microsoft.com/office/drawing/2014/main" id="{25640B3A-28A4-42CA-F35A-B256AE64A663}"/>
              </a:ext>
            </a:extLst>
          </p:cNvPr>
          <p:cNvSpPr txBox="1">
            <a:spLocks/>
          </p:cNvSpPr>
          <p:nvPr/>
        </p:nvSpPr>
        <p:spPr>
          <a:xfrm>
            <a:off x="461637" y="3788267"/>
            <a:ext cx="7705817" cy="540759"/>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&lt;Name&gt;		&lt;Title&gt;</a:t>
            </a:r>
          </a:p>
        </p:txBody>
      </p:sp>
      <p:sp>
        <p:nvSpPr>
          <p:cNvPr id="4" name="Marcador de texto 8">
            <a:extLst>
              <a:ext uri="{FF2B5EF4-FFF2-40B4-BE49-F238E27FC236}">
                <a16:creationId xmlns:a16="http://schemas.microsoft.com/office/drawing/2014/main" id="{AECFC98E-5DE0-0C0C-32DA-6CD76DC770B5}"/>
              </a:ext>
            </a:extLst>
          </p:cNvPr>
          <p:cNvSpPr txBox="1">
            <a:spLocks/>
          </p:cNvSpPr>
          <p:nvPr/>
        </p:nvSpPr>
        <p:spPr>
          <a:xfrm>
            <a:off x="585700" y="4465272"/>
            <a:ext cx="3544411" cy="18466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300"/>
              </a:spcAft>
              <a:buClr>
                <a:schemeClr val="accent2"/>
              </a:buClr>
              <a:buFont typeface="Arial" panose="020B0604020202020204" pitchFamily="34" charset="0"/>
              <a:buNone/>
              <a:defRPr lang="en-US" sz="1200" b="0" i="0" kern="1200">
                <a:solidFill>
                  <a:schemeClr val="tx1"/>
                </a:solidFill>
                <a:latin typeface="Neue Haas Grotesk Text Pro" panose="020B0504020202020204" pitchFamily="34" charset="77"/>
                <a:ea typeface="+mn-ea"/>
                <a:cs typeface="+mn-cs"/>
              </a:defRPr>
            </a:lvl1pPr>
            <a:lvl2pPr marL="280987" indent="0" algn="l" defTabSz="914400" rtl="0" eaLnBrk="1" latinLnBrk="0" hangingPunct="1">
              <a:lnSpc>
                <a:spcPct val="95000"/>
              </a:lnSpc>
              <a:spcBef>
                <a:spcPts val="0"/>
              </a:spcBef>
              <a:spcAft>
                <a:spcPts val="400"/>
              </a:spcAft>
              <a:buClr>
                <a:schemeClr val="accent2"/>
              </a:buClr>
              <a:buFont typeface="Arial" panose="020B0604020202020204" pitchFamily="34" charset="0"/>
              <a:buNone/>
              <a:defRPr lang="en-US" sz="1300" b="0" i="0" kern="1200">
                <a:solidFill>
                  <a:schemeClr val="tx1"/>
                </a:solidFill>
                <a:latin typeface="Neue Haas Grotesk Text Pro" panose="020B0504020202020204" pitchFamily="34" charset="77"/>
                <a:ea typeface="+mn-ea"/>
                <a:cs typeface="+mn-cs"/>
              </a:defRPr>
            </a:lvl2pPr>
            <a:lvl3pPr marL="574675"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900" b="0" i="0" kern="1200">
                <a:solidFill>
                  <a:schemeClr val="tx1"/>
                </a:solidFill>
                <a:latin typeface="Neue Haas Grotesk Text Pro" panose="020B0504020202020204" pitchFamily="34" charset="77"/>
                <a:ea typeface="+mn-ea"/>
                <a:cs typeface="+mn-cs"/>
              </a:defRPr>
            </a:lvl3pPr>
            <a:lvl4pPr marL="855663"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800" b="0" i="0" kern="1200">
                <a:solidFill>
                  <a:schemeClr val="tx1"/>
                </a:solidFill>
                <a:latin typeface="Neue Haas Grotesk Text Pro" panose="020B0504020202020204" pitchFamily="34" charset="77"/>
                <a:ea typeface="+mn-ea"/>
                <a:cs typeface="+mn-cs"/>
              </a:defRPr>
            </a:lvl4pPr>
            <a:lvl5pPr marL="1090613" indent="0" algn="l" defTabSz="914400" rtl="0" eaLnBrk="1" latinLnBrk="0" hangingPunct="1">
              <a:lnSpc>
                <a:spcPct val="95000"/>
              </a:lnSpc>
              <a:spcBef>
                <a:spcPts val="0"/>
              </a:spcBef>
              <a:spcAft>
                <a:spcPts val="500"/>
              </a:spcAft>
              <a:buClr>
                <a:schemeClr val="accent2"/>
              </a:buClr>
              <a:buFont typeface="Arial" panose="020B0604020202020204" pitchFamily="34" charset="0"/>
              <a:buNone/>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5EAEA300-48B0-B64F-BADD-55550D24CF1F}" type="datetime2">
              <a:rPr lang="en-US" smtClean="0"/>
              <a:t>Tuesday, October 8, 2024</a:t>
            </a:fld>
            <a:endParaRPr lang="en-US" dirty="0"/>
          </a:p>
        </p:txBody>
      </p:sp>
      <p:sp>
        <p:nvSpPr>
          <p:cNvPr id="3" name="Marcador de texto 7">
            <a:extLst>
              <a:ext uri="{FF2B5EF4-FFF2-40B4-BE49-F238E27FC236}">
                <a16:creationId xmlns:a16="http://schemas.microsoft.com/office/drawing/2014/main" id="{6910E72A-4B03-9B11-3678-676AE8838E79}"/>
              </a:ext>
            </a:extLst>
          </p:cNvPr>
          <p:cNvSpPr txBox="1">
            <a:spLocks/>
          </p:cNvSpPr>
          <p:nvPr/>
        </p:nvSpPr>
        <p:spPr>
          <a:xfrm>
            <a:off x="461637" y="2876176"/>
            <a:ext cx="7705817" cy="671320"/>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Overview for Partners</a:t>
            </a:r>
            <a:endParaRPr lang="en-US" sz="2000" dirty="0"/>
          </a:p>
        </p:txBody>
      </p:sp>
    </p:spTree>
    <p:extLst>
      <p:ext uri="{BB962C8B-B14F-4D97-AF65-F5344CB8AC3E}">
        <p14:creationId xmlns:p14="http://schemas.microsoft.com/office/powerpoint/2010/main" val="3566385841"/>
      </p:ext>
    </p:extLst>
  </p:cSld>
  <p:clrMapOvr>
    <a:masterClrMapping/>
  </p:clrMapOvr>
  <mc:AlternateContent xmlns:mc="http://schemas.openxmlformats.org/markup-compatibility/2006" xmlns:p14="http://schemas.microsoft.com/office/powerpoint/2010/main">
    <mc:Choice Requires="p14">
      <p:transition spd="med" p14:dur="700" advTm="57297">
        <p:fade/>
      </p:transition>
    </mc:Choice>
    <mc:Fallback xmlns="">
      <p:transition spd="med" advTm="5729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52EC-367E-DCE0-491E-23444743C500}"/>
              </a:ext>
            </a:extLst>
          </p:cNvPr>
          <p:cNvSpPr>
            <a:spLocks noGrp="1"/>
          </p:cNvSpPr>
          <p:nvPr>
            <p:ph type="title"/>
          </p:nvPr>
        </p:nvSpPr>
        <p:spPr/>
        <p:txBody>
          <a:bodyPr/>
          <a:lstStyle/>
          <a:p>
            <a:r>
              <a:rPr lang="en-US" dirty="0"/>
              <a:t>STaaS Subscription | </a:t>
            </a:r>
            <a:r>
              <a:rPr lang="en-US" dirty="0">
                <a:solidFill>
                  <a:schemeClr val="bg1">
                    <a:lumMod val="50000"/>
                  </a:schemeClr>
                </a:solidFill>
              </a:rPr>
              <a:t>Billing Model</a:t>
            </a:r>
            <a:endParaRPr lang="en-US" dirty="0"/>
          </a:p>
        </p:txBody>
      </p:sp>
      <p:grpSp>
        <p:nvGrpSpPr>
          <p:cNvPr id="3" name="Group 2">
            <a:extLst>
              <a:ext uri="{FF2B5EF4-FFF2-40B4-BE49-F238E27FC236}">
                <a16:creationId xmlns:a16="http://schemas.microsoft.com/office/drawing/2014/main" id="{E73444DB-AB86-2573-F41D-87EE45C102E7}"/>
              </a:ext>
            </a:extLst>
          </p:cNvPr>
          <p:cNvGrpSpPr/>
          <p:nvPr/>
        </p:nvGrpSpPr>
        <p:grpSpPr>
          <a:xfrm>
            <a:off x="1442562" y="2216033"/>
            <a:ext cx="4972378" cy="1215590"/>
            <a:chOff x="4129889" y="2402379"/>
            <a:chExt cx="4972378" cy="1215590"/>
          </a:xfrm>
        </p:grpSpPr>
        <p:grpSp>
          <p:nvGrpSpPr>
            <p:cNvPr id="4" name="Group 3">
              <a:extLst>
                <a:ext uri="{FF2B5EF4-FFF2-40B4-BE49-F238E27FC236}">
                  <a16:creationId xmlns:a16="http://schemas.microsoft.com/office/drawing/2014/main" id="{50D57EF1-2BE2-D24A-74F6-39C5C02AEC13}"/>
                </a:ext>
              </a:extLst>
            </p:cNvPr>
            <p:cNvGrpSpPr/>
            <p:nvPr/>
          </p:nvGrpSpPr>
          <p:grpSpPr>
            <a:xfrm>
              <a:off x="4129889" y="2402379"/>
              <a:ext cx="4075096" cy="1215590"/>
              <a:chOff x="1998142" y="2493930"/>
              <a:chExt cx="4075096" cy="1246285"/>
            </a:xfrm>
            <a:solidFill>
              <a:schemeClr val="bg1">
                <a:lumMod val="95000"/>
              </a:schemeClr>
            </a:solidFill>
          </p:grpSpPr>
          <p:sp>
            <p:nvSpPr>
              <p:cNvPr id="8" name="Rectangle 7">
                <a:extLst>
                  <a:ext uri="{FF2B5EF4-FFF2-40B4-BE49-F238E27FC236}">
                    <a16:creationId xmlns:a16="http://schemas.microsoft.com/office/drawing/2014/main" id="{B16BF03A-CA7E-4DD5-41F8-281CBD1D05B1}"/>
                  </a:ext>
                </a:extLst>
              </p:cNvPr>
              <p:cNvSpPr/>
              <p:nvPr/>
            </p:nvSpPr>
            <p:spPr>
              <a:xfrm>
                <a:off x="1998142" y="2801982"/>
                <a:ext cx="4075096" cy="938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a:extLst>
                  <a:ext uri="{FF2B5EF4-FFF2-40B4-BE49-F238E27FC236}">
                    <a16:creationId xmlns:a16="http://schemas.microsoft.com/office/drawing/2014/main" id="{A2FAFEB8-9767-C7FD-542F-0A9B6E02F71B}"/>
                  </a:ext>
                </a:extLst>
              </p:cNvPr>
              <p:cNvSpPr/>
              <p:nvPr/>
            </p:nvSpPr>
            <p:spPr>
              <a:xfrm>
                <a:off x="3518206" y="2493930"/>
                <a:ext cx="2555032" cy="314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5" name="Group 4">
              <a:extLst>
                <a:ext uri="{FF2B5EF4-FFF2-40B4-BE49-F238E27FC236}">
                  <a16:creationId xmlns:a16="http://schemas.microsoft.com/office/drawing/2014/main" id="{25D9B772-C117-19B9-AAE8-DC053F870CA2}"/>
                </a:ext>
              </a:extLst>
            </p:cNvPr>
            <p:cNvGrpSpPr/>
            <p:nvPr/>
          </p:nvGrpSpPr>
          <p:grpSpPr>
            <a:xfrm>
              <a:off x="8261737" y="2714660"/>
              <a:ext cx="840530" cy="646331"/>
              <a:chOff x="8261737" y="2855975"/>
              <a:chExt cx="840530" cy="646331"/>
            </a:xfrm>
          </p:grpSpPr>
          <p:sp>
            <p:nvSpPr>
              <p:cNvPr id="6" name="TextBox 25">
                <a:extLst>
                  <a:ext uri="{FF2B5EF4-FFF2-40B4-BE49-F238E27FC236}">
                    <a16:creationId xmlns:a16="http://schemas.microsoft.com/office/drawing/2014/main" id="{24903059-1E45-DA52-0DCF-357B896E832A}"/>
                  </a:ext>
                </a:extLst>
              </p:cNvPr>
              <p:cNvSpPr txBox="1"/>
              <p:nvPr/>
            </p:nvSpPr>
            <p:spPr>
              <a:xfrm>
                <a:off x="8430863" y="2855975"/>
                <a:ext cx="671404" cy="646331"/>
              </a:xfrm>
              <a:prstGeom prst="rect">
                <a:avLst/>
              </a:prstGeom>
              <a:solidFill>
                <a:schemeClr val="bg1"/>
              </a:solidFill>
            </p:spPr>
            <p:txBody>
              <a:bodyPr wrap="square" rtlCol="0">
                <a:spAutoFit/>
              </a:bodyPr>
              <a:lstStyle/>
              <a:p>
                <a:pPr algn="ctr" defTabSz="914355">
                  <a:defRPr/>
                </a:pPr>
                <a:r>
                  <a:rPr lang="en-US" sz="900" b="1">
                    <a:solidFill>
                      <a:schemeClr val="tx2"/>
                    </a:solidFill>
                    <a:latin typeface="Calibri" panose="020F0502020204030204" pitchFamily="34" charset="0"/>
                    <a:ea typeface="Calibri" panose="020F0502020204030204" pitchFamily="34" charset="0"/>
                    <a:cs typeface="Times New Roman" panose="02020603050405020304" pitchFamily="18" charset="0"/>
                  </a:rPr>
                  <a:t>Minimum Commit</a:t>
                </a:r>
              </a:p>
              <a:p>
                <a:pPr algn="ctr" defTabSz="914355">
                  <a:defRPr/>
                </a:pPr>
                <a:r>
                  <a:rPr lang="en-US" sz="900" b="1">
                    <a:solidFill>
                      <a:schemeClr val="tx2"/>
                    </a:solidFill>
                    <a:latin typeface="Calibri" panose="020F0502020204030204" pitchFamily="34" charset="0"/>
                    <a:ea typeface="Calibri" panose="020F0502020204030204" pitchFamily="34" charset="0"/>
                    <a:cs typeface="Times New Roman" panose="02020603050405020304" pitchFamily="18" charset="0"/>
                  </a:rPr>
                  <a:t>Capacity (MMP)</a:t>
                </a:r>
                <a:endParaRPr lang="en-US" sz="14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F7CC6A4-790A-D4F5-662F-DE36348F15AE}"/>
                  </a:ext>
                </a:extLst>
              </p:cNvPr>
              <p:cNvCxnSpPr>
                <a:cxnSpLocks/>
              </p:cNvCxnSpPr>
              <p:nvPr/>
            </p:nvCxnSpPr>
            <p:spPr>
              <a:xfrm flipH="1">
                <a:off x="8261737" y="3206096"/>
                <a:ext cx="198603" cy="39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F4208A82-D43E-29D3-1ECD-99A82F68E1A3}"/>
              </a:ext>
            </a:extLst>
          </p:cNvPr>
          <p:cNvGrpSpPr/>
          <p:nvPr/>
        </p:nvGrpSpPr>
        <p:grpSpPr>
          <a:xfrm>
            <a:off x="1450990" y="1038676"/>
            <a:ext cx="4951828" cy="1388285"/>
            <a:chOff x="4138317" y="1225022"/>
            <a:chExt cx="4951828" cy="1388285"/>
          </a:xfrm>
          <a:solidFill>
            <a:schemeClr val="bg1">
              <a:lumMod val="75000"/>
            </a:schemeClr>
          </a:solidFill>
        </p:grpSpPr>
        <p:grpSp>
          <p:nvGrpSpPr>
            <p:cNvPr id="11" name="Group 10">
              <a:extLst>
                <a:ext uri="{FF2B5EF4-FFF2-40B4-BE49-F238E27FC236}">
                  <a16:creationId xmlns:a16="http://schemas.microsoft.com/office/drawing/2014/main" id="{35207297-CFCB-85DF-968A-197022A057B2}"/>
                </a:ext>
              </a:extLst>
            </p:cNvPr>
            <p:cNvGrpSpPr/>
            <p:nvPr/>
          </p:nvGrpSpPr>
          <p:grpSpPr>
            <a:xfrm>
              <a:off x="4138317" y="1225022"/>
              <a:ext cx="4066668" cy="1388285"/>
              <a:chOff x="4138317" y="1225022"/>
              <a:chExt cx="4066668" cy="1388285"/>
            </a:xfrm>
            <a:grpFill/>
          </p:grpSpPr>
          <p:sp>
            <p:nvSpPr>
              <p:cNvPr id="15" name="Rectangle 14">
                <a:extLst>
                  <a:ext uri="{FF2B5EF4-FFF2-40B4-BE49-F238E27FC236}">
                    <a16:creationId xmlns:a16="http://schemas.microsoft.com/office/drawing/2014/main" id="{51EB1ED9-1A3A-85D9-34E1-0125407C1DDC}"/>
                  </a:ext>
                </a:extLst>
              </p:cNvPr>
              <p:cNvSpPr/>
              <p:nvPr/>
            </p:nvSpPr>
            <p:spPr>
              <a:xfrm>
                <a:off x="4138317" y="1841820"/>
                <a:ext cx="1406387" cy="7714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Rectangle 15">
                <a:extLst>
                  <a:ext uri="{FF2B5EF4-FFF2-40B4-BE49-F238E27FC236}">
                    <a16:creationId xmlns:a16="http://schemas.microsoft.com/office/drawing/2014/main" id="{17D62DE5-22E9-E9F5-7F77-66F553F322C2}"/>
                  </a:ext>
                </a:extLst>
              </p:cNvPr>
              <p:cNvSpPr/>
              <p:nvPr/>
            </p:nvSpPr>
            <p:spPr>
              <a:xfrm>
                <a:off x="5602778" y="1225022"/>
                <a:ext cx="2602207" cy="10859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Rectangle 16">
                <a:extLst>
                  <a:ext uri="{FF2B5EF4-FFF2-40B4-BE49-F238E27FC236}">
                    <a16:creationId xmlns:a16="http://schemas.microsoft.com/office/drawing/2014/main" id="{865FE66D-38F3-56A8-6FFA-2D65D8380CB8}"/>
                  </a:ext>
                </a:extLst>
              </p:cNvPr>
              <p:cNvSpPr/>
              <p:nvPr/>
            </p:nvSpPr>
            <p:spPr>
              <a:xfrm>
                <a:off x="5514968" y="1844280"/>
                <a:ext cx="281283" cy="46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2" name="Group 11">
              <a:extLst>
                <a:ext uri="{FF2B5EF4-FFF2-40B4-BE49-F238E27FC236}">
                  <a16:creationId xmlns:a16="http://schemas.microsoft.com/office/drawing/2014/main" id="{A6BC452B-B6B2-1395-D8A5-FBCE06E06A98}"/>
                </a:ext>
              </a:extLst>
            </p:cNvPr>
            <p:cNvGrpSpPr/>
            <p:nvPr/>
          </p:nvGrpSpPr>
          <p:grpSpPr>
            <a:xfrm>
              <a:off x="8242326" y="1505927"/>
              <a:ext cx="847819" cy="400110"/>
              <a:chOff x="8242326" y="1539179"/>
              <a:chExt cx="847819" cy="400110"/>
            </a:xfrm>
            <a:grpFill/>
          </p:grpSpPr>
          <p:sp>
            <p:nvSpPr>
              <p:cNvPr id="13" name="TextBox 25">
                <a:extLst>
                  <a:ext uri="{FF2B5EF4-FFF2-40B4-BE49-F238E27FC236}">
                    <a16:creationId xmlns:a16="http://schemas.microsoft.com/office/drawing/2014/main" id="{E2F076D2-BF83-FC7E-5902-283199C45D41}"/>
                  </a:ext>
                </a:extLst>
              </p:cNvPr>
              <p:cNvSpPr txBox="1"/>
              <p:nvPr/>
            </p:nvSpPr>
            <p:spPr>
              <a:xfrm>
                <a:off x="8442986" y="1539179"/>
                <a:ext cx="647159" cy="400110"/>
              </a:xfrm>
              <a:prstGeom prst="rect">
                <a:avLst/>
              </a:prstGeom>
              <a:noFill/>
            </p:spPr>
            <p:txBody>
              <a:bodyPr wrap="square" rtlCol="0">
                <a:spAutoFit/>
              </a:bodyPr>
              <a:lstStyle/>
              <a:p>
                <a:pPr algn="ctr" defTabSz="914355">
                  <a:defRPr/>
                </a:pPr>
                <a:r>
                  <a:rPr lang="en-US" sz="1000" b="1">
                    <a:solidFill>
                      <a:schemeClr val="tx2"/>
                    </a:solidFill>
                    <a:latin typeface="Calibri" panose="020F0502020204030204" pitchFamily="34" charset="0"/>
                    <a:ea typeface="Calibri" panose="020F0502020204030204" pitchFamily="34" charset="0"/>
                    <a:cs typeface="Times New Roman" panose="02020603050405020304" pitchFamily="18" charset="0"/>
                  </a:rPr>
                  <a:t>Flex</a:t>
                </a:r>
              </a:p>
              <a:p>
                <a:pPr algn="ctr" defTabSz="914355">
                  <a:defRPr/>
                </a:pPr>
                <a:r>
                  <a:rPr lang="en-US" sz="1000" b="1">
                    <a:solidFill>
                      <a:schemeClr val="tx2"/>
                    </a:solidFill>
                    <a:latin typeface="Calibri" panose="020F0502020204030204" pitchFamily="34" charset="0"/>
                    <a:ea typeface="Calibri" panose="020F0502020204030204" pitchFamily="34" charset="0"/>
                    <a:cs typeface="Times New Roman" panose="02020603050405020304" pitchFamily="18" charset="0"/>
                  </a:rPr>
                  <a:t>Capacity</a:t>
                </a:r>
                <a:endParaRPr lang="en-US" sz="16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EDA2422-B4EA-D63C-79EB-4F57AE3FEAFD}"/>
                  </a:ext>
                </a:extLst>
              </p:cNvPr>
              <p:cNvCxnSpPr>
                <a:cxnSpLocks/>
              </p:cNvCxnSpPr>
              <p:nvPr/>
            </p:nvCxnSpPr>
            <p:spPr>
              <a:xfrm flipH="1">
                <a:off x="8242326" y="1805984"/>
                <a:ext cx="198603" cy="3983"/>
              </a:xfrm>
              <a:prstGeom prst="straightConnector1">
                <a:avLst/>
              </a:prstGeom>
              <a:grpFill/>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98E1F1C0-60F9-4B74-D509-F0C164DA99CC}"/>
              </a:ext>
            </a:extLst>
          </p:cNvPr>
          <p:cNvGrpSpPr/>
          <p:nvPr/>
        </p:nvGrpSpPr>
        <p:grpSpPr>
          <a:xfrm>
            <a:off x="741414" y="875700"/>
            <a:ext cx="4990199" cy="2953598"/>
            <a:chOff x="3428741" y="1361303"/>
            <a:chExt cx="4990199" cy="2953598"/>
          </a:xfrm>
        </p:grpSpPr>
        <p:sp>
          <p:nvSpPr>
            <p:cNvPr id="19" name="Half Frame 18">
              <a:extLst>
                <a:ext uri="{FF2B5EF4-FFF2-40B4-BE49-F238E27FC236}">
                  <a16:creationId xmlns:a16="http://schemas.microsoft.com/office/drawing/2014/main" id="{FEE1DCB0-5FD6-03EB-A325-D1B362C8C42F}"/>
                </a:ext>
              </a:extLst>
            </p:cNvPr>
            <p:cNvSpPr/>
            <p:nvPr/>
          </p:nvSpPr>
          <p:spPr>
            <a:xfrm rot="16200000">
              <a:off x="4906121" y="499503"/>
              <a:ext cx="2651020" cy="4374619"/>
            </a:xfrm>
            <a:prstGeom prst="halfFrame">
              <a:avLst>
                <a:gd name="adj1" fmla="val 1825"/>
                <a:gd name="adj2" fmla="val 1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5">
                <a:defRPr/>
              </a:pPr>
              <a:endParaRPr lang="en-US" sz="2400">
                <a:solidFill>
                  <a:srgbClr val="FFFFFF"/>
                </a:solidFill>
                <a:latin typeface="Arial"/>
              </a:endParaRPr>
            </a:p>
          </p:txBody>
        </p:sp>
        <p:sp>
          <p:nvSpPr>
            <p:cNvPr id="20" name="TextBox 22">
              <a:extLst>
                <a:ext uri="{FF2B5EF4-FFF2-40B4-BE49-F238E27FC236}">
                  <a16:creationId xmlns:a16="http://schemas.microsoft.com/office/drawing/2014/main" id="{CC1F7B66-2F49-CCCB-51F0-B0F91C9A12F2}"/>
                </a:ext>
              </a:extLst>
            </p:cNvPr>
            <p:cNvSpPr txBox="1"/>
            <p:nvPr/>
          </p:nvSpPr>
          <p:spPr>
            <a:xfrm>
              <a:off x="3547273" y="3726620"/>
              <a:ext cx="507799" cy="276999"/>
            </a:xfrm>
            <a:prstGeom prst="rect">
              <a:avLst/>
            </a:prstGeom>
            <a:noFill/>
          </p:spPr>
          <p:txBody>
            <a:bodyPr wrap="square" rtlCol="0">
              <a:spAutoFit/>
            </a:bodyPr>
            <a:lstStyle/>
            <a:p>
              <a:pPr algn="r" defTabSz="914355">
                <a:defRPr/>
              </a:pPr>
              <a:r>
                <a:rPr lang="en-US" sz="1200" b="1">
                  <a:solidFill>
                    <a:srgbClr val="C0504D"/>
                  </a:solidFill>
                  <a:latin typeface="Calibri" panose="020F0502020204030204" pitchFamily="34" charset="0"/>
                  <a:ea typeface="Calibri" panose="020F0502020204030204" pitchFamily="34" charset="0"/>
                  <a:cs typeface="Times New Roman" panose="02020603050405020304" pitchFamily="18" charset="0"/>
                </a:rPr>
                <a:t>0%</a:t>
              </a:r>
              <a:endParaRPr lang="en-US" sz="2800" b="1">
                <a:solidFill>
                  <a:srgbClr val="41414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3">
              <a:extLst>
                <a:ext uri="{FF2B5EF4-FFF2-40B4-BE49-F238E27FC236}">
                  <a16:creationId xmlns:a16="http://schemas.microsoft.com/office/drawing/2014/main" id="{49C01B8E-66C1-9D15-F0B0-7670CDA93E1B}"/>
                </a:ext>
              </a:extLst>
            </p:cNvPr>
            <p:cNvSpPr txBox="1"/>
            <p:nvPr/>
          </p:nvSpPr>
          <p:spPr>
            <a:xfrm>
              <a:off x="3428741" y="1971155"/>
              <a:ext cx="639268" cy="276999"/>
            </a:xfrm>
            <a:prstGeom prst="rect">
              <a:avLst/>
            </a:prstGeom>
            <a:noFill/>
          </p:spPr>
          <p:txBody>
            <a:bodyPr wrap="square" rtlCol="0">
              <a:spAutoFit/>
            </a:bodyPr>
            <a:lstStyle/>
            <a:p>
              <a:pPr algn="r" defTabSz="914355">
                <a:defRPr/>
              </a:pPr>
              <a:r>
                <a:rPr lang="en-US" sz="1200" b="1">
                  <a:solidFill>
                    <a:srgbClr val="C0504D"/>
                  </a:solidFill>
                  <a:latin typeface="Calibri" panose="020F0502020204030204" pitchFamily="34" charset="0"/>
                  <a:ea typeface="Calibri" panose="020F0502020204030204" pitchFamily="34" charset="0"/>
                  <a:cs typeface="Times New Roman" panose="02020603050405020304" pitchFamily="18" charset="0"/>
                </a:rPr>
                <a:t>100%</a:t>
              </a:r>
              <a:endParaRPr lang="en-US" sz="2800" b="1">
                <a:solidFill>
                  <a:srgbClr val="41414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4">
              <a:extLst>
                <a:ext uri="{FF2B5EF4-FFF2-40B4-BE49-F238E27FC236}">
                  <a16:creationId xmlns:a16="http://schemas.microsoft.com/office/drawing/2014/main" id="{67A14196-14DF-D58B-2A17-7D6833AC558C}"/>
                </a:ext>
              </a:extLst>
            </p:cNvPr>
            <p:cNvSpPr txBox="1"/>
            <p:nvPr/>
          </p:nvSpPr>
          <p:spPr>
            <a:xfrm rot="16200000">
              <a:off x="3224940" y="2712797"/>
              <a:ext cx="1246714" cy="276999"/>
            </a:xfrm>
            <a:prstGeom prst="rect">
              <a:avLst/>
            </a:prstGeom>
            <a:noFill/>
          </p:spPr>
          <p:txBody>
            <a:bodyPr wrap="square" rtlCol="0">
              <a:spAutoFit/>
            </a:bodyPr>
            <a:lstStyle/>
            <a:p>
              <a:pPr algn="ctr" defTabSz="914355">
                <a:defRPr/>
              </a:pPr>
              <a:r>
                <a:rPr lang="en-US" sz="1200" b="1">
                  <a:solidFill>
                    <a:srgbClr val="C0504D"/>
                  </a:solidFill>
                  <a:latin typeface="Calibri" panose="020F0502020204030204" pitchFamily="34" charset="0"/>
                  <a:ea typeface="Calibri" panose="020F0502020204030204" pitchFamily="34" charset="0"/>
                  <a:cs typeface="Times New Roman" panose="02020603050405020304" pitchFamily="18" charset="0"/>
                </a:rPr>
                <a:t>Capacity Band</a:t>
              </a:r>
              <a:endParaRPr lang="en-US" sz="2800" b="1">
                <a:solidFill>
                  <a:srgbClr val="41414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5">
              <a:extLst>
                <a:ext uri="{FF2B5EF4-FFF2-40B4-BE49-F238E27FC236}">
                  <a16:creationId xmlns:a16="http://schemas.microsoft.com/office/drawing/2014/main" id="{BA72C886-A48C-2ED4-C571-1CE8C49FDDA4}"/>
                </a:ext>
              </a:extLst>
            </p:cNvPr>
            <p:cNvSpPr txBox="1"/>
            <p:nvPr/>
          </p:nvSpPr>
          <p:spPr>
            <a:xfrm>
              <a:off x="4087281" y="4037902"/>
              <a:ext cx="4285177" cy="276999"/>
            </a:xfrm>
            <a:prstGeom prst="rect">
              <a:avLst/>
            </a:prstGeom>
            <a:noFill/>
          </p:spPr>
          <p:txBody>
            <a:bodyPr wrap="square" rtlCol="0">
              <a:spAutoFit/>
            </a:bodyPr>
            <a:lstStyle/>
            <a:p>
              <a:pPr algn="ctr" defTabSz="914355">
                <a:defRPr/>
              </a:pPr>
              <a:r>
                <a:rPr lang="en-US" sz="1200" b="1">
                  <a:solidFill>
                    <a:srgbClr val="C0504D"/>
                  </a:solidFill>
                  <a:latin typeface="Calibri" panose="020F0502020204030204" pitchFamily="34" charset="0"/>
                  <a:ea typeface="Calibri" panose="020F0502020204030204" pitchFamily="34" charset="0"/>
                  <a:cs typeface="Times New Roman" panose="02020603050405020304" pitchFamily="18" charset="0"/>
                </a:rPr>
                <a:t>Term (Single Capacity Tier)</a:t>
              </a:r>
              <a:endParaRPr lang="en-US" sz="2400">
                <a:solidFill>
                  <a:srgbClr val="414141"/>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971E0F20-A533-F53C-F733-F040E7BC3BA9}"/>
              </a:ext>
            </a:extLst>
          </p:cNvPr>
          <p:cNvGrpSpPr/>
          <p:nvPr/>
        </p:nvGrpSpPr>
        <p:grpSpPr>
          <a:xfrm>
            <a:off x="1420280" y="788360"/>
            <a:ext cx="4141978" cy="669176"/>
            <a:chOff x="4107607" y="1273963"/>
            <a:chExt cx="4141978" cy="669176"/>
          </a:xfrm>
        </p:grpSpPr>
        <p:cxnSp>
          <p:nvCxnSpPr>
            <p:cNvPr id="25" name="Straight Arrow Connector 24">
              <a:extLst>
                <a:ext uri="{FF2B5EF4-FFF2-40B4-BE49-F238E27FC236}">
                  <a16:creationId xmlns:a16="http://schemas.microsoft.com/office/drawing/2014/main" id="{7B07801F-B2EB-8E69-C338-A181370E0701}"/>
                </a:ext>
              </a:extLst>
            </p:cNvPr>
            <p:cNvCxnSpPr>
              <a:cxnSpLocks/>
            </p:cNvCxnSpPr>
            <p:nvPr/>
          </p:nvCxnSpPr>
          <p:spPr>
            <a:xfrm>
              <a:off x="4979683" y="1539108"/>
              <a:ext cx="425974" cy="15901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BDB6ECE-178D-6202-D355-C5782FE631C5}"/>
                </a:ext>
              </a:extLst>
            </p:cNvPr>
            <p:cNvSpPr txBox="1"/>
            <p:nvPr/>
          </p:nvSpPr>
          <p:spPr>
            <a:xfrm>
              <a:off x="4204569" y="1273963"/>
              <a:ext cx="937079" cy="369332"/>
            </a:xfrm>
            <a:prstGeom prst="rect">
              <a:avLst/>
            </a:prstGeom>
            <a:noFill/>
          </p:spPr>
          <p:txBody>
            <a:bodyPr wrap="square" rtlCol="0">
              <a:spAutoFit/>
            </a:bodyPr>
            <a:lstStyle/>
            <a:p>
              <a:r>
                <a:rPr lang="da-DK" sz="900">
                  <a:solidFill>
                    <a:schemeClr val="tx2"/>
                  </a:solidFill>
                </a:rPr>
                <a:t>Total Capacity deployed</a:t>
              </a:r>
              <a:endParaRPr lang="en-US" sz="900">
                <a:solidFill>
                  <a:schemeClr val="tx2"/>
                </a:solidFill>
              </a:endParaRPr>
            </a:p>
          </p:txBody>
        </p:sp>
        <p:cxnSp>
          <p:nvCxnSpPr>
            <p:cNvPr id="27" name="Elbow Connector 4">
              <a:extLst>
                <a:ext uri="{FF2B5EF4-FFF2-40B4-BE49-F238E27FC236}">
                  <a16:creationId xmlns:a16="http://schemas.microsoft.com/office/drawing/2014/main" id="{3039D2AC-5302-AFE9-B5CA-BE1BE16736A2}"/>
                </a:ext>
              </a:extLst>
            </p:cNvPr>
            <p:cNvCxnSpPr>
              <a:cxnSpLocks/>
            </p:cNvCxnSpPr>
            <p:nvPr/>
          </p:nvCxnSpPr>
          <p:spPr>
            <a:xfrm flipV="1">
              <a:off x="4107607" y="1334371"/>
              <a:ext cx="4141978" cy="608768"/>
            </a:xfrm>
            <a:prstGeom prst="bentConnector3">
              <a:avLst>
                <a:gd name="adj1" fmla="val 31819"/>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1FCE4286-6801-3F27-2765-6E9DB4F2DC0A}"/>
              </a:ext>
            </a:extLst>
          </p:cNvPr>
          <p:cNvSpPr/>
          <p:nvPr/>
        </p:nvSpPr>
        <p:spPr>
          <a:xfrm>
            <a:off x="1033598" y="4418356"/>
            <a:ext cx="1911966" cy="23083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TextBox 36">
            <a:extLst>
              <a:ext uri="{FF2B5EF4-FFF2-40B4-BE49-F238E27FC236}">
                <a16:creationId xmlns:a16="http://schemas.microsoft.com/office/drawing/2014/main" id="{3A8B3DB0-A857-5804-5AA9-CE3C66000433}"/>
              </a:ext>
            </a:extLst>
          </p:cNvPr>
          <p:cNvSpPr txBox="1"/>
          <p:nvPr/>
        </p:nvSpPr>
        <p:spPr>
          <a:xfrm>
            <a:off x="3064100" y="1252362"/>
            <a:ext cx="1713436" cy="369333"/>
          </a:xfrm>
          <a:prstGeom prst="rect">
            <a:avLst/>
          </a:prstGeom>
          <a:noFill/>
        </p:spPr>
        <p:txBody>
          <a:bodyPr wrap="square" rtlCol="0">
            <a:spAutoFit/>
          </a:bodyPr>
          <a:lstStyle/>
          <a:p>
            <a:pPr defTabSz="914355">
              <a:defRPr/>
            </a:pPr>
            <a:r>
              <a:rPr lang="en-US" sz="900" i="1">
                <a:solidFill>
                  <a:schemeClr val="tx2"/>
                </a:solidFill>
                <a:latin typeface="Calibri" panose="020F0502020204030204" pitchFamily="34" charset="0"/>
                <a:ea typeface="Calibri" panose="020F0502020204030204" pitchFamily="34" charset="0"/>
                <a:cs typeface="Times New Roman" panose="02020603050405020304" pitchFamily="18" charset="0"/>
              </a:rPr>
              <a:t>Subscriber can </a:t>
            </a:r>
            <a:r>
              <a:rPr lang="en-US" sz="900" b="1" i="1">
                <a:solidFill>
                  <a:schemeClr val="tx2"/>
                </a:solidFill>
                <a:latin typeface="Calibri" panose="020F0502020204030204" pitchFamily="34" charset="0"/>
                <a:ea typeface="Calibri" panose="020F0502020204030204" pitchFamily="34" charset="0"/>
                <a:cs typeface="Times New Roman" panose="02020603050405020304" pitchFamily="18" charset="0"/>
              </a:rPr>
              <a:t>Flex</a:t>
            </a:r>
            <a:r>
              <a:rPr lang="en-US" sz="900" i="1">
                <a:solidFill>
                  <a:schemeClr val="tx2"/>
                </a:solidFill>
                <a:latin typeface="Calibri" panose="020F0502020204030204" pitchFamily="34" charset="0"/>
                <a:ea typeface="Calibri" panose="020F0502020204030204" pitchFamily="34" charset="0"/>
                <a:cs typeface="Times New Roman" panose="02020603050405020304" pitchFamily="18" charset="0"/>
              </a:rPr>
              <a:t> up and down at any point within this area</a:t>
            </a:r>
            <a:endParaRPr lang="en-US" sz="14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6A486277-F15F-D8E7-38B6-DFB232E92C38}"/>
              </a:ext>
            </a:extLst>
          </p:cNvPr>
          <p:cNvGrpSpPr/>
          <p:nvPr/>
        </p:nvGrpSpPr>
        <p:grpSpPr>
          <a:xfrm>
            <a:off x="1437857" y="1896450"/>
            <a:ext cx="4922347" cy="644313"/>
            <a:chOff x="4125184" y="2082796"/>
            <a:chExt cx="4922347" cy="644313"/>
          </a:xfrm>
        </p:grpSpPr>
        <p:cxnSp>
          <p:nvCxnSpPr>
            <p:cNvPr id="31" name="Elbow Connector 4">
              <a:extLst>
                <a:ext uri="{FF2B5EF4-FFF2-40B4-BE49-F238E27FC236}">
                  <a16:creationId xmlns:a16="http://schemas.microsoft.com/office/drawing/2014/main" id="{9AA8A229-900A-8154-0F65-F57A662B2D88}"/>
                </a:ext>
              </a:extLst>
            </p:cNvPr>
            <p:cNvCxnSpPr>
              <a:cxnSpLocks/>
            </p:cNvCxnSpPr>
            <p:nvPr/>
          </p:nvCxnSpPr>
          <p:spPr>
            <a:xfrm flipV="1">
              <a:off x="4125483" y="2347276"/>
              <a:ext cx="4202590" cy="310300"/>
            </a:xfrm>
            <a:prstGeom prst="bentConnector3">
              <a:avLst>
                <a:gd name="adj1" fmla="val 35108"/>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BEA33AC-B6F8-C05B-2214-791FBE4D6B25}"/>
                </a:ext>
              </a:extLst>
            </p:cNvPr>
            <p:cNvSpPr txBox="1"/>
            <p:nvPr/>
          </p:nvSpPr>
          <p:spPr>
            <a:xfrm>
              <a:off x="4125184" y="2574760"/>
              <a:ext cx="474489" cy="152349"/>
            </a:xfrm>
            <a:prstGeom prst="rect">
              <a:avLst/>
            </a:prstGeom>
            <a:solidFill>
              <a:schemeClr val="bg1"/>
            </a:solidFill>
          </p:spPr>
          <p:txBody>
            <a:bodyPr wrap="none" lIns="0" tIns="0" rIns="0" bIns="0" rtlCol="0">
              <a:spAutoFit/>
            </a:bodyPr>
            <a:lstStyle/>
            <a:p>
              <a:pPr algn="l">
                <a:lnSpc>
                  <a:spcPct val="90000"/>
                </a:lnSpc>
                <a:spcBef>
                  <a:spcPts val="600"/>
                </a:spcBef>
              </a:pPr>
              <a:r>
                <a:rPr lang="en-US" sz="1100">
                  <a:solidFill>
                    <a:schemeClr val="accent3"/>
                  </a:solidFill>
                  <a:latin typeface="Neue Haas Grotesk Text Pro" panose="020B0504020202020204" pitchFamily="34" charset="77"/>
                </a:rPr>
                <a:t>Band A</a:t>
              </a:r>
            </a:p>
          </p:txBody>
        </p:sp>
        <p:sp>
          <p:nvSpPr>
            <p:cNvPr id="33" name="TextBox 32">
              <a:extLst>
                <a:ext uri="{FF2B5EF4-FFF2-40B4-BE49-F238E27FC236}">
                  <a16:creationId xmlns:a16="http://schemas.microsoft.com/office/drawing/2014/main" id="{D01693A2-0921-9B16-F861-C73E1A788E5F}"/>
                </a:ext>
              </a:extLst>
            </p:cNvPr>
            <p:cNvSpPr txBox="1"/>
            <p:nvPr/>
          </p:nvSpPr>
          <p:spPr>
            <a:xfrm>
              <a:off x="6214806" y="2264923"/>
              <a:ext cx="474489" cy="152349"/>
            </a:xfrm>
            <a:prstGeom prst="rect">
              <a:avLst/>
            </a:prstGeom>
            <a:solidFill>
              <a:schemeClr val="bg1"/>
            </a:solidFill>
          </p:spPr>
          <p:txBody>
            <a:bodyPr wrap="none" lIns="0" tIns="0" rIns="0" bIns="0" rtlCol="0">
              <a:spAutoFit/>
            </a:bodyPr>
            <a:lstStyle/>
            <a:p>
              <a:pPr algn="l">
                <a:lnSpc>
                  <a:spcPct val="90000"/>
                </a:lnSpc>
                <a:spcBef>
                  <a:spcPts val="600"/>
                </a:spcBef>
              </a:pPr>
              <a:r>
                <a:rPr lang="en-US" sz="1100">
                  <a:solidFill>
                    <a:schemeClr val="accent3"/>
                  </a:solidFill>
                  <a:latin typeface="Neue Haas Grotesk Text Pro" panose="020B0504020202020204" pitchFamily="34" charset="77"/>
                </a:rPr>
                <a:t>Band B</a:t>
              </a:r>
            </a:p>
          </p:txBody>
        </p:sp>
        <p:grpSp>
          <p:nvGrpSpPr>
            <p:cNvPr id="34" name="Group 33">
              <a:extLst>
                <a:ext uri="{FF2B5EF4-FFF2-40B4-BE49-F238E27FC236}">
                  <a16:creationId xmlns:a16="http://schemas.microsoft.com/office/drawing/2014/main" id="{A17CC9C9-5DC4-6408-9A7E-94FC95DBCE79}"/>
                </a:ext>
              </a:extLst>
            </p:cNvPr>
            <p:cNvGrpSpPr/>
            <p:nvPr/>
          </p:nvGrpSpPr>
          <p:grpSpPr>
            <a:xfrm>
              <a:off x="8372459" y="2082796"/>
              <a:ext cx="675072" cy="507831"/>
              <a:chOff x="8372459" y="2082796"/>
              <a:chExt cx="675072" cy="507831"/>
            </a:xfrm>
          </p:grpSpPr>
          <p:cxnSp>
            <p:nvCxnSpPr>
              <p:cNvPr id="35" name="Straight Arrow Connector 34">
                <a:extLst>
                  <a:ext uri="{FF2B5EF4-FFF2-40B4-BE49-F238E27FC236}">
                    <a16:creationId xmlns:a16="http://schemas.microsoft.com/office/drawing/2014/main" id="{8B1E9107-FE10-9A3E-B85E-1AC736C67817}"/>
                  </a:ext>
                </a:extLst>
              </p:cNvPr>
              <p:cNvCxnSpPr>
                <a:cxnSpLocks/>
              </p:cNvCxnSpPr>
              <p:nvPr/>
            </p:nvCxnSpPr>
            <p:spPr>
              <a:xfrm flipH="1">
                <a:off x="8372459" y="2343293"/>
                <a:ext cx="198603" cy="3983"/>
              </a:xfrm>
              <a:prstGeom prst="straightConnector1">
                <a:avLst/>
              </a:prstGeom>
              <a:ln w="28575">
                <a:solidFill>
                  <a:srgbClr val="FEC22B"/>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5">
                <a:extLst>
                  <a:ext uri="{FF2B5EF4-FFF2-40B4-BE49-F238E27FC236}">
                    <a16:creationId xmlns:a16="http://schemas.microsoft.com/office/drawing/2014/main" id="{66076F1A-2CCB-A062-5671-5039E2955DA1}"/>
                  </a:ext>
                </a:extLst>
              </p:cNvPr>
              <p:cNvSpPr txBox="1"/>
              <p:nvPr/>
            </p:nvSpPr>
            <p:spPr>
              <a:xfrm>
                <a:off x="8485600" y="2082796"/>
                <a:ext cx="561931" cy="507831"/>
              </a:xfrm>
              <a:prstGeom prst="rect">
                <a:avLst/>
              </a:prstGeom>
              <a:noFill/>
            </p:spPr>
            <p:txBody>
              <a:bodyPr wrap="square" rtlCol="0">
                <a:spAutoFit/>
              </a:bodyPr>
              <a:lstStyle/>
              <a:p>
                <a:pPr algn="ctr" defTabSz="914355">
                  <a:defRPr/>
                </a:pPr>
                <a:r>
                  <a:rPr lang="en-US" sz="900" b="1">
                    <a:solidFill>
                      <a:schemeClr val="tx2"/>
                    </a:solidFill>
                    <a:latin typeface="Calibri" panose="020F0502020204030204" pitchFamily="34" charset="0"/>
                    <a:ea typeface="Calibri" panose="020F0502020204030204" pitchFamily="34" charset="0"/>
                    <a:cs typeface="Times New Roman" panose="02020603050405020304" pitchFamily="18" charset="0"/>
                  </a:rPr>
                  <a:t>Low-Water Mark</a:t>
                </a:r>
                <a:endParaRPr lang="en-US" sz="14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37" name="Group 36">
            <a:extLst>
              <a:ext uri="{FF2B5EF4-FFF2-40B4-BE49-F238E27FC236}">
                <a16:creationId xmlns:a16="http://schemas.microsoft.com/office/drawing/2014/main" id="{6C9F2D41-4159-4064-C13B-BA8291EFD866}"/>
              </a:ext>
            </a:extLst>
          </p:cNvPr>
          <p:cNvGrpSpPr/>
          <p:nvPr/>
        </p:nvGrpSpPr>
        <p:grpSpPr>
          <a:xfrm>
            <a:off x="1429731" y="699793"/>
            <a:ext cx="4905578" cy="898521"/>
            <a:chOff x="4117058" y="886139"/>
            <a:chExt cx="4905578" cy="898521"/>
          </a:xfrm>
        </p:grpSpPr>
        <p:cxnSp>
          <p:nvCxnSpPr>
            <p:cNvPr id="38" name="Elbow Connector 4">
              <a:extLst>
                <a:ext uri="{FF2B5EF4-FFF2-40B4-BE49-F238E27FC236}">
                  <a16:creationId xmlns:a16="http://schemas.microsoft.com/office/drawing/2014/main" id="{A2326576-6969-B846-570C-2F3C8C289867}"/>
                </a:ext>
              </a:extLst>
            </p:cNvPr>
            <p:cNvCxnSpPr>
              <a:cxnSpLocks/>
            </p:cNvCxnSpPr>
            <p:nvPr/>
          </p:nvCxnSpPr>
          <p:spPr>
            <a:xfrm flipV="1">
              <a:off x="4117058" y="1175892"/>
              <a:ext cx="4141978" cy="608768"/>
            </a:xfrm>
            <a:prstGeom prst="bentConnector3">
              <a:avLst>
                <a:gd name="adj1" fmla="val 34890"/>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ABB9FC4-704A-892A-F4CD-E67CC96F0046}"/>
                </a:ext>
              </a:extLst>
            </p:cNvPr>
            <p:cNvGrpSpPr/>
            <p:nvPr/>
          </p:nvGrpSpPr>
          <p:grpSpPr>
            <a:xfrm>
              <a:off x="8372459" y="886139"/>
              <a:ext cx="650177" cy="553998"/>
              <a:chOff x="8372459" y="886139"/>
              <a:chExt cx="650177" cy="553998"/>
            </a:xfrm>
          </p:grpSpPr>
          <p:sp>
            <p:nvSpPr>
              <p:cNvPr id="40" name="TextBox 25">
                <a:extLst>
                  <a:ext uri="{FF2B5EF4-FFF2-40B4-BE49-F238E27FC236}">
                    <a16:creationId xmlns:a16="http://schemas.microsoft.com/office/drawing/2014/main" id="{C2A67012-67F6-DDC4-53E0-13F0E99AFC94}"/>
                  </a:ext>
                </a:extLst>
              </p:cNvPr>
              <p:cNvSpPr txBox="1"/>
              <p:nvPr/>
            </p:nvSpPr>
            <p:spPr>
              <a:xfrm>
                <a:off x="8510495" y="886139"/>
                <a:ext cx="512141" cy="553998"/>
              </a:xfrm>
              <a:prstGeom prst="rect">
                <a:avLst/>
              </a:prstGeom>
              <a:noFill/>
            </p:spPr>
            <p:txBody>
              <a:bodyPr wrap="square" rtlCol="0">
                <a:spAutoFit/>
              </a:bodyPr>
              <a:lstStyle/>
              <a:p>
                <a:pPr algn="ctr" defTabSz="914355">
                  <a:defRPr/>
                </a:pPr>
                <a:r>
                  <a:rPr lang="en-US" sz="1000" b="1">
                    <a:solidFill>
                      <a:schemeClr val="tx2"/>
                    </a:solidFill>
                    <a:latin typeface="Calibri" panose="020F0502020204030204" pitchFamily="34" charset="0"/>
                    <a:ea typeface="Calibri" panose="020F0502020204030204" pitchFamily="34" charset="0"/>
                    <a:cs typeface="Times New Roman" panose="02020603050405020304" pitchFamily="18" charset="0"/>
                  </a:rPr>
                  <a:t>High-water mark</a:t>
                </a:r>
                <a:endParaRPr lang="en-US" sz="16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EB9B04EC-48B2-2DC8-864B-0EB61A0C3FDC}"/>
                  </a:ext>
                </a:extLst>
              </p:cNvPr>
              <p:cNvCxnSpPr>
                <a:cxnSpLocks/>
              </p:cNvCxnSpPr>
              <p:nvPr/>
            </p:nvCxnSpPr>
            <p:spPr>
              <a:xfrm flipH="1">
                <a:off x="8372459" y="1175892"/>
                <a:ext cx="198603" cy="398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2" name="Rectangle 41">
            <a:extLst>
              <a:ext uri="{FF2B5EF4-FFF2-40B4-BE49-F238E27FC236}">
                <a16:creationId xmlns:a16="http://schemas.microsoft.com/office/drawing/2014/main" id="{8F6ED024-FCBB-AF83-EAC6-D9F74BE30458}"/>
              </a:ext>
            </a:extLst>
          </p:cNvPr>
          <p:cNvSpPr/>
          <p:nvPr/>
        </p:nvSpPr>
        <p:spPr>
          <a:xfrm>
            <a:off x="4278988" y="3967298"/>
            <a:ext cx="2036146" cy="23083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3" name="Group 42">
            <a:extLst>
              <a:ext uri="{FF2B5EF4-FFF2-40B4-BE49-F238E27FC236}">
                <a16:creationId xmlns:a16="http://schemas.microsoft.com/office/drawing/2014/main" id="{DA2E437F-92F8-A98C-89E9-E49650697773}"/>
              </a:ext>
            </a:extLst>
          </p:cNvPr>
          <p:cNvGrpSpPr/>
          <p:nvPr/>
        </p:nvGrpSpPr>
        <p:grpSpPr>
          <a:xfrm>
            <a:off x="3831601" y="3976822"/>
            <a:ext cx="1882116" cy="220573"/>
            <a:chOff x="6976133" y="4163168"/>
            <a:chExt cx="1882116" cy="220573"/>
          </a:xfrm>
        </p:grpSpPr>
        <p:cxnSp>
          <p:nvCxnSpPr>
            <p:cNvPr id="44" name="Straight Connector 43">
              <a:extLst>
                <a:ext uri="{FF2B5EF4-FFF2-40B4-BE49-F238E27FC236}">
                  <a16:creationId xmlns:a16="http://schemas.microsoft.com/office/drawing/2014/main" id="{BA287C2C-5968-12E5-E8A2-068A429DF9C2}"/>
                </a:ext>
              </a:extLst>
            </p:cNvPr>
            <p:cNvCxnSpPr>
              <a:cxnSpLocks/>
            </p:cNvCxnSpPr>
            <p:nvPr/>
          </p:nvCxnSpPr>
          <p:spPr>
            <a:xfrm>
              <a:off x="6976133" y="4269060"/>
              <a:ext cx="368951" cy="0"/>
            </a:xfrm>
            <a:prstGeom prst="line">
              <a:avLst/>
            </a:prstGeom>
            <a:solidFill>
              <a:schemeClr val="bg1"/>
            </a:solidFill>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45" name="TextBox 36">
              <a:extLst>
                <a:ext uri="{FF2B5EF4-FFF2-40B4-BE49-F238E27FC236}">
                  <a16:creationId xmlns:a16="http://schemas.microsoft.com/office/drawing/2014/main" id="{530722BC-20FF-9225-7006-5F6E05C0569A}"/>
                </a:ext>
              </a:extLst>
            </p:cNvPr>
            <p:cNvSpPr txBox="1"/>
            <p:nvPr/>
          </p:nvSpPr>
          <p:spPr>
            <a:xfrm>
              <a:off x="7479478" y="4163168"/>
              <a:ext cx="1378771" cy="220573"/>
            </a:xfrm>
            <a:prstGeom prst="rect">
              <a:avLst/>
            </a:prstGeom>
            <a:solidFill>
              <a:schemeClr val="bg1"/>
            </a:solidFill>
            <a:ln>
              <a:noFill/>
            </a:ln>
          </p:spPr>
          <p:txBody>
            <a:bodyPr wrap="square" rtlCol="0">
              <a:spAutoFit/>
            </a:bodyPr>
            <a:lstStyle/>
            <a:p>
              <a:pPr defTabSz="914355">
                <a:lnSpc>
                  <a:spcPts val="1000"/>
                </a:lnSpc>
                <a:defRPr/>
              </a:pPr>
              <a:r>
                <a:rPr lang="en-US" sz="900" i="1">
                  <a:solidFill>
                    <a:schemeClr val="tx2"/>
                  </a:solidFill>
                  <a:latin typeface="Calibri" panose="020F0502020204030204" pitchFamily="34" charset="0"/>
                  <a:ea typeface="Calibri" panose="020F0502020204030204" pitchFamily="34" charset="0"/>
                  <a:cs typeface="Times New Roman" panose="02020603050405020304" pitchFamily="18" charset="0"/>
                </a:rPr>
                <a:t>Total Capacity Deployed</a:t>
              </a:r>
              <a:endParaRPr lang="en-US" sz="14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Rectangle 45">
            <a:extLst>
              <a:ext uri="{FF2B5EF4-FFF2-40B4-BE49-F238E27FC236}">
                <a16:creationId xmlns:a16="http://schemas.microsoft.com/office/drawing/2014/main" id="{1BEA41DB-E990-A6CA-B22C-DEF9047D9ACD}"/>
              </a:ext>
            </a:extLst>
          </p:cNvPr>
          <p:cNvSpPr/>
          <p:nvPr/>
        </p:nvSpPr>
        <p:spPr>
          <a:xfrm>
            <a:off x="970222" y="4179307"/>
            <a:ext cx="2493391" cy="23083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7" name="Group 46">
            <a:extLst>
              <a:ext uri="{FF2B5EF4-FFF2-40B4-BE49-F238E27FC236}">
                <a16:creationId xmlns:a16="http://schemas.microsoft.com/office/drawing/2014/main" id="{EE77D7FE-DFDE-C377-26E5-E071F8309E3B}"/>
              </a:ext>
            </a:extLst>
          </p:cNvPr>
          <p:cNvGrpSpPr/>
          <p:nvPr/>
        </p:nvGrpSpPr>
        <p:grpSpPr>
          <a:xfrm>
            <a:off x="1046513" y="4183442"/>
            <a:ext cx="2417101" cy="230832"/>
            <a:chOff x="4191045" y="4369788"/>
            <a:chExt cx="2417101" cy="230832"/>
          </a:xfrm>
        </p:grpSpPr>
        <p:cxnSp>
          <p:nvCxnSpPr>
            <p:cNvPr id="48" name="Straight Connector 47">
              <a:extLst>
                <a:ext uri="{FF2B5EF4-FFF2-40B4-BE49-F238E27FC236}">
                  <a16:creationId xmlns:a16="http://schemas.microsoft.com/office/drawing/2014/main" id="{06B2420C-FC95-893E-57D9-0DBCCB5127BF}"/>
                </a:ext>
              </a:extLst>
            </p:cNvPr>
            <p:cNvCxnSpPr>
              <a:cxnSpLocks/>
            </p:cNvCxnSpPr>
            <p:nvPr/>
          </p:nvCxnSpPr>
          <p:spPr>
            <a:xfrm>
              <a:off x="4191045" y="4482705"/>
              <a:ext cx="355583" cy="0"/>
            </a:xfrm>
            <a:prstGeom prst="line">
              <a:avLst/>
            </a:prstGeom>
            <a:solidFill>
              <a:schemeClr val="bg1"/>
            </a:solidFill>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36">
              <a:extLst>
                <a:ext uri="{FF2B5EF4-FFF2-40B4-BE49-F238E27FC236}">
                  <a16:creationId xmlns:a16="http://schemas.microsoft.com/office/drawing/2014/main" id="{AB6B636E-9B77-11E6-7010-80CF2C6EF7AB}"/>
                </a:ext>
              </a:extLst>
            </p:cNvPr>
            <p:cNvSpPr txBox="1"/>
            <p:nvPr/>
          </p:nvSpPr>
          <p:spPr>
            <a:xfrm>
              <a:off x="4743154" y="4369788"/>
              <a:ext cx="1864992" cy="230832"/>
            </a:xfrm>
            <a:prstGeom prst="rect">
              <a:avLst/>
            </a:prstGeom>
            <a:solidFill>
              <a:schemeClr val="bg1"/>
            </a:solidFill>
            <a:ln>
              <a:noFill/>
            </a:ln>
          </p:spPr>
          <p:txBody>
            <a:bodyPr wrap="square" rtlCol="0">
              <a:spAutoFit/>
            </a:bodyPr>
            <a:lstStyle/>
            <a:p>
              <a:pPr defTabSz="914355">
                <a:defRPr/>
              </a:pPr>
              <a:r>
                <a:rPr lang="en-US" sz="900" i="1">
                  <a:solidFill>
                    <a:srgbClr val="00B0F0"/>
                  </a:solidFill>
                  <a:latin typeface="Calibri" panose="020F0502020204030204" pitchFamily="34" charset="0"/>
                  <a:ea typeface="Calibri" panose="020F0502020204030204" pitchFamily="34" charset="0"/>
                  <a:cs typeface="Times New Roman" panose="02020603050405020304" pitchFamily="18" charset="0"/>
                </a:rPr>
                <a:t>Capacity Band High-water Mark</a:t>
              </a:r>
              <a:endParaRPr lang="en-US" sz="140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0" name="Rectangle 49">
            <a:extLst>
              <a:ext uri="{FF2B5EF4-FFF2-40B4-BE49-F238E27FC236}">
                <a16:creationId xmlns:a16="http://schemas.microsoft.com/office/drawing/2014/main" id="{C8A0547A-AB03-83EE-30D6-8D37B77546D3}"/>
              </a:ext>
            </a:extLst>
          </p:cNvPr>
          <p:cNvSpPr/>
          <p:nvPr/>
        </p:nvSpPr>
        <p:spPr>
          <a:xfrm>
            <a:off x="985357" y="3979977"/>
            <a:ext cx="2493391" cy="23083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1" name="Group 50">
            <a:extLst>
              <a:ext uri="{FF2B5EF4-FFF2-40B4-BE49-F238E27FC236}">
                <a16:creationId xmlns:a16="http://schemas.microsoft.com/office/drawing/2014/main" id="{92B319EB-8692-3303-CE52-C80F46BEC9AE}"/>
              </a:ext>
            </a:extLst>
          </p:cNvPr>
          <p:cNvGrpSpPr/>
          <p:nvPr/>
        </p:nvGrpSpPr>
        <p:grpSpPr>
          <a:xfrm>
            <a:off x="1048164" y="3996056"/>
            <a:ext cx="2430584" cy="209353"/>
            <a:chOff x="4192696" y="4182402"/>
            <a:chExt cx="2430584" cy="209353"/>
          </a:xfrm>
        </p:grpSpPr>
        <p:sp>
          <p:nvSpPr>
            <p:cNvPr id="52" name="TextBox 36">
              <a:extLst>
                <a:ext uri="{FF2B5EF4-FFF2-40B4-BE49-F238E27FC236}">
                  <a16:creationId xmlns:a16="http://schemas.microsoft.com/office/drawing/2014/main" id="{05402746-0FF0-5F3A-2296-AF336032B837}"/>
                </a:ext>
              </a:extLst>
            </p:cNvPr>
            <p:cNvSpPr txBox="1"/>
            <p:nvPr/>
          </p:nvSpPr>
          <p:spPr>
            <a:xfrm>
              <a:off x="4758287" y="4182402"/>
              <a:ext cx="1864993" cy="209353"/>
            </a:xfrm>
            <a:prstGeom prst="rect">
              <a:avLst/>
            </a:prstGeom>
            <a:solidFill>
              <a:schemeClr val="bg1"/>
            </a:solidFill>
            <a:ln>
              <a:noFill/>
            </a:ln>
          </p:spPr>
          <p:txBody>
            <a:bodyPr wrap="square" rtlCol="0">
              <a:spAutoFit/>
            </a:bodyPr>
            <a:lstStyle/>
            <a:p>
              <a:pPr defTabSz="914355">
                <a:lnSpc>
                  <a:spcPts val="900"/>
                </a:lnSpc>
                <a:defRPr/>
              </a:pPr>
              <a:r>
                <a:rPr lang="en-US" sz="900" i="1">
                  <a:solidFill>
                    <a:srgbClr val="FFC000"/>
                  </a:solidFill>
                  <a:latin typeface="Calibri" panose="020F0502020204030204" pitchFamily="34" charset="0"/>
                  <a:ea typeface="Calibri" panose="020F0502020204030204" pitchFamily="34" charset="0"/>
                  <a:cs typeface="Times New Roman" panose="02020603050405020304" pitchFamily="18" charset="0"/>
                </a:rPr>
                <a:t>Capacity Band Low-water Mark</a:t>
              </a:r>
              <a:endParaRPr lang="en-US" sz="140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B3F580F2-DE7A-E230-A295-2EC1AD3295E9}"/>
                </a:ext>
              </a:extLst>
            </p:cNvPr>
            <p:cNvCxnSpPr>
              <a:cxnSpLocks/>
            </p:cNvCxnSpPr>
            <p:nvPr/>
          </p:nvCxnSpPr>
          <p:spPr>
            <a:xfrm>
              <a:off x="4192696" y="4281738"/>
              <a:ext cx="352280" cy="0"/>
            </a:xfrm>
            <a:prstGeom prst="line">
              <a:avLst/>
            </a:prstGeom>
            <a:solidFill>
              <a:schemeClr val="bg1"/>
            </a:solidFill>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EDEF418D-AECF-97C6-385E-643B63CDA61C}"/>
              </a:ext>
            </a:extLst>
          </p:cNvPr>
          <p:cNvSpPr/>
          <p:nvPr/>
        </p:nvSpPr>
        <p:spPr>
          <a:xfrm>
            <a:off x="4278989" y="4176172"/>
            <a:ext cx="2051280" cy="23083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5" name="Group 54">
            <a:extLst>
              <a:ext uri="{FF2B5EF4-FFF2-40B4-BE49-F238E27FC236}">
                <a16:creationId xmlns:a16="http://schemas.microsoft.com/office/drawing/2014/main" id="{4ED111DE-A32D-5ED0-65B3-371E08A9D20F}"/>
              </a:ext>
            </a:extLst>
          </p:cNvPr>
          <p:cNvGrpSpPr/>
          <p:nvPr/>
        </p:nvGrpSpPr>
        <p:grpSpPr>
          <a:xfrm>
            <a:off x="3838285" y="4179306"/>
            <a:ext cx="1855810" cy="230832"/>
            <a:chOff x="6982817" y="4365652"/>
            <a:chExt cx="1855810" cy="230832"/>
          </a:xfrm>
        </p:grpSpPr>
        <p:cxnSp>
          <p:nvCxnSpPr>
            <p:cNvPr id="56" name="Straight Connector 55">
              <a:extLst>
                <a:ext uri="{FF2B5EF4-FFF2-40B4-BE49-F238E27FC236}">
                  <a16:creationId xmlns:a16="http://schemas.microsoft.com/office/drawing/2014/main" id="{9D691D40-EEFB-C1C4-572B-E3043EB287B7}"/>
                </a:ext>
              </a:extLst>
            </p:cNvPr>
            <p:cNvCxnSpPr>
              <a:cxnSpLocks/>
            </p:cNvCxnSpPr>
            <p:nvPr/>
          </p:nvCxnSpPr>
          <p:spPr>
            <a:xfrm>
              <a:off x="6982817" y="4465069"/>
              <a:ext cx="355583" cy="0"/>
            </a:xfrm>
            <a:prstGeom prst="line">
              <a:avLst/>
            </a:prstGeom>
            <a:solidFill>
              <a:schemeClr val="bg1"/>
            </a:solidFill>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57" name="TextBox 36">
              <a:extLst>
                <a:ext uri="{FF2B5EF4-FFF2-40B4-BE49-F238E27FC236}">
                  <a16:creationId xmlns:a16="http://schemas.microsoft.com/office/drawing/2014/main" id="{49EE8083-C24A-DE05-7F06-82524EB3EFBF}"/>
                </a:ext>
              </a:extLst>
            </p:cNvPr>
            <p:cNvSpPr txBox="1"/>
            <p:nvPr/>
          </p:nvSpPr>
          <p:spPr>
            <a:xfrm>
              <a:off x="7486440" y="4365652"/>
              <a:ext cx="1352187" cy="230832"/>
            </a:xfrm>
            <a:prstGeom prst="rect">
              <a:avLst/>
            </a:prstGeom>
            <a:solidFill>
              <a:schemeClr val="bg1"/>
            </a:solidFill>
            <a:ln>
              <a:noFill/>
            </a:ln>
          </p:spPr>
          <p:txBody>
            <a:bodyPr wrap="square" rtlCol="0">
              <a:spAutoFit/>
            </a:bodyPr>
            <a:lstStyle/>
            <a:p>
              <a:pPr defTabSz="914355">
                <a:defRPr/>
              </a:pPr>
              <a:r>
                <a:rPr lang="en-US" sz="900" i="1">
                  <a:solidFill>
                    <a:srgbClr val="7030A0"/>
                  </a:solidFill>
                  <a:latin typeface="Calibri" panose="020F0502020204030204" pitchFamily="34" charset="0"/>
                  <a:ea typeface="Calibri" panose="020F0502020204030204" pitchFamily="34" charset="0"/>
                  <a:cs typeface="Times New Roman" panose="02020603050405020304" pitchFamily="18" charset="0"/>
                </a:rPr>
                <a:t>Total Customer Usage</a:t>
              </a:r>
              <a:endParaRPr lang="en-US" sz="140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2839731A-F15B-C16B-9B58-4C8EB6DF6112}"/>
              </a:ext>
            </a:extLst>
          </p:cNvPr>
          <p:cNvGrpSpPr/>
          <p:nvPr/>
        </p:nvGrpSpPr>
        <p:grpSpPr>
          <a:xfrm>
            <a:off x="756064" y="3768200"/>
            <a:ext cx="4872350" cy="917955"/>
            <a:chOff x="3900596" y="3954546"/>
            <a:chExt cx="4872350" cy="917955"/>
          </a:xfrm>
        </p:grpSpPr>
        <p:sp>
          <p:nvSpPr>
            <p:cNvPr id="59" name="Rectangle 58">
              <a:extLst>
                <a:ext uri="{FF2B5EF4-FFF2-40B4-BE49-F238E27FC236}">
                  <a16:creationId xmlns:a16="http://schemas.microsoft.com/office/drawing/2014/main" id="{98315091-9DF2-E70E-16CC-91B1C271127C}"/>
                </a:ext>
              </a:extLst>
            </p:cNvPr>
            <p:cNvSpPr/>
            <p:nvPr/>
          </p:nvSpPr>
          <p:spPr>
            <a:xfrm>
              <a:off x="4039938" y="4076866"/>
              <a:ext cx="4733008" cy="795635"/>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0" name="TextBox 25">
              <a:extLst>
                <a:ext uri="{FF2B5EF4-FFF2-40B4-BE49-F238E27FC236}">
                  <a16:creationId xmlns:a16="http://schemas.microsoft.com/office/drawing/2014/main" id="{3188DEDE-EDCA-8090-473B-FBF49414FB02}"/>
                </a:ext>
              </a:extLst>
            </p:cNvPr>
            <p:cNvSpPr txBox="1"/>
            <p:nvPr/>
          </p:nvSpPr>
          <p:spPr>
            <a:xfrm>
              <a:off x="3900596" y="3954546"/>
              <a:ext cx="671404" cy="230832"/>
            </a:xfrm>
            <a:prstGeom prst="rect">
              <a:avLst/>
            </a:prstGeom>
            <a:solidFill>
              <a:schemeClr val="bg1"/>
            </a:solidFill>
          </p:spPr>
          <p:txBody>
            <a:bodyPr wrap="square" rtlCol="0">
              <a:spAutoFit/>
            </a:bodyPr>
            <a:lstStyle/>
            <a:p>
              <a:pPr algn="ctr" defTabSz="914355">
                <a:defRPr/>
              </a:pPr>
              <a:r>
                <a:rPr lang="en-US" sz="900" b="1">
                  <a:solidFill>
                    <a:schemeClr val="tx2"/>
                  </a:solidFill>
                  <a:latin typeface="Calibri" panose="020F0502020204030204" pitchFamily="34" charset="0"/>
                  <a:ea typeface="Calibri" panose="020F0502020204030204" pitchFamily="34" charset="0"/>
                  <a:cs typeface="Times New Roman" panose="02020603050405020304" pitchFamily="18" charset="0"/>
                </a:rPr>
                <a:t>LEGEND</a:t>
              </a:r>
              <a:endParaRPr lang="en-US" sz="14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C5B9BFF5-E4CC-5251-B680-3D194A9FFBD0}"/>
              </a:ext>
            </a:extLst>
          </p:cNvPr>
          <p:cNvGrpSpPr/>
          <p:nvPr/>
        </p:nvGrpSpPr>
        <p:grpSpPr>
          <a:xfrm>
            <a:off x="1046818" y="4421489"/>
            <a:ext cx="2478901" cy="230832"/>
            <a:chOff x="4191350" y="4607835"/>
            <a:chExt cx="2478901" cy="230832"/>
          </a:xfrm>
        </p:grpSpPr>
        <p:sp>
          <p:nvSpPr>
            <p:cNvPr id="62" name="TextBox 36">
              <a:extLst>
                <a:ext uri="{FF2B5EF4-FFF2-40B4-BE49-F238E27FC236}">
                  <a16:creationId xmlns:a16="http://schemas.microsoft.com/office/drawing/2014/main" id="{9ACA79F2-16A9-9998-FC72-98D0364E6A6C}"/>
                </a:ext>
              </a:extLst>
            </p:cNvPr>
            <p:cNvSpPr txBox="1"/>
            <p:nvPr/>
          </p:nvSpPr>
          <p:spPr>
            <a:xfrm>
              <a:off x="4758286" y="4607835"/>
              <a:ext cx="1911965" cy="230832"/>
            </a:xfrm>
            <a:prstGeom prst="rect">
              <a:avLst/>
            </a:prstGeom>
            <a:solidFill>
              <a:schemeClr val="bg1"/>
            </a:solidFill>
            <a:ln>
              <a:noFill/>
            </a:ln>
          </p:spPr>
          <p:txBody>
            <a:bodyPr wrap="square" rtlCol="0">
              <a:spAutoFit/>
            </a:bodyPr>
            <a:lstStyle/>
            <a:p>
              <a:pPr defTabSz="914355">
                <a:defRPr/>
              </a:pPr>
              <a:r>
                <a:rPr lang="en-US" sz="900" i="1">
                  <a:solidFill>
                    <a:schemeClr val="accent2"/>
                  </a:solidFill>
                  <a:latin typeface="Calibri" panose="020F0502020204030204" pitchFamily="34" charset="0"/>
                  <a:ea typeface="Calibri" panose="020F0502020204030204" pitchFamily="34" charset="0"/>
                  <a:cs typeface="Times New Roman" panose="02020603050405020304" pitchFamily="18" charset="0"/>
                </a:rPr>
                <a:t>Minimum Commit Capacity (MMP)</a:t>
              </a:r>
              <a:endParaRPr lang="en-US" sz="140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2EC79A97-B241-5AB0-CBD5-0D7E8AB47E38}"/>
                </a:ext>
              </a:extLst>
            </p:cNvPr>
            <p:cNvSpPr/>
            <p:nvPr/>
          </p:nvSpPr>
          <p:spPr>
            <a:xfrm>
              <a:off x="4191350" y="4672014"/>
              <a:ext cx="368192" cy="1047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64" name="Group 63">
            <a:extLst>
              <a:ext uri="{FF2B5EF4-FFF2-40B4-BE49-F238E27FC236}">
                <a16:creationId xmlns:a16="http://schemas.microsoft.com/office/drawing/2014/main" id="{42C7CBEC-12EF-E5EF-A616-7F4910C9E895}"/>
              </a:ext>
            </a:extLst>
          </p:cNvPr>
          <p:cNvGrpSpPr/>
          <p:nvPr/>
        </p:nvGrpSpPr>
        <p:grpSpPr>
          <a:xfrm>
            <a:off x="3838590" y="4396745"/>
            <a:ext cx="1733119" cy="230832"/>
            <a:chOff x="6983122" y="4583091"/>
            <a:chExt cx="1733119" cy="230832"/>
          </a:xfrm>
        </p:grpSpPr>
        <p:sp>
          <p:nvSpPr>
            <p:cNvPr id="65" name="TextBox 36">
              <a:extLst>
                <a:ext uri="{FF2B5EF4-FFF2-40B4-BE49-F238E27FC236}">
                  <a16:creationId xmlns:a16="http://schemas.microsoft.com/office/drawing/2014/main" id="{F2E7CE59-5BD6-D837-FD37-BAB67A08B0E6}"/>
                </a:ext>
              </a:extLst>
            </p:cNvPr>
            <p:cNvSpPr txBox="1"/>
            <p:nvPr/>
          </p:nvSpPr>
          <p:spPr>
            <a:xfrm>
              <a:off x="7510782" y="4583091"/>
              <a:ext cx="1205459" cy="230832"/>
            </a:xfrm>
            <a:prstGeom prst="rect">
              <a:avLst/>
            </a:prstGeom>
            <a:solidFill>
              <a:schemeClr val="bg1"/>
            </a:solidFill>
            <a:ln>
              <a:noFill/>
            </a:ln>
          </p:spPr>
          <p:txBody>
            <a:bodyPr wrap="square" rtlCol="0">
              <a:spAutoFit/>
            </a:bodyPr>
            <a:lstStyle/>
            <a:p>
              <a:pPr defTabSz="914355">
                <a:defRPr/>
              </a:pPr>
              <a:r>
                <a:rPr lang="en-US" sz="900" i="1">
                  <a:solidFill>
                    <a:srgbClr val="00B050"/>
                  </a:solidFill>
                  <a:latin typeface="Calibri" panose="020F0502020204030204" pitchFamily="34" charset="0"/>
                  <a:ea typeface="Calibri" panose="020F0502020204030204" pitchFamily="34" charset="0"/>
                  <a:cs typeface="Times New Roman" panose="02020603050405020304" pitchFamily="18" charset="0"/>
                </a:rPr>
                <a:t>Flex Capacity (Flex)</a:t>
              </a:r>
              <a:endParaRPr lang="en-US" sz="140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03623BC8-50DC-33AB-2226-9C10BF5C6DE1}"/>
                </a:ext>
              </a:extLst>
            </p:cNvPr>
            <p:cNvSpPr/>
            <p:nvPr/>
          </p:nvSpPr>
          <p:spPr>
            <a:xfrm>
              <a:off x="6983122" y="4647270"/>
              <a:ext cx="354973" cy="10474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67" name="Freeform: Shape 66">
            <a:extLst>
              <a:ext uri="{FF2B5EF4-FFF2-40B4-BE49-F238E27FC236}">
                <a16:creationId xmlns:a16="http://schemas.microsoft.com/office/drawing/2014/main" id="{A2FA1D21-0E95-1FF4-9F35-66CB08E00531}"/>
              </a:ext>
            </a:extLst>
          </p:cNvPr>
          <p:cNvSpPr/>
          <p:nvPr/>
        </p:nvSpPr>
        <p:spPr>
          <a:xfrm>
            <a:off x="1432683" y="1119179"/>
            <a:ext cx="4071552" cy="2310714"/>
          </a:xfrm>
          <a:custGeom>
            <a:avLst/>
            <a:gdLst>
              <a:gd name="connsiteX0" fmla="*/ 0 w 4071552"/>
              <a:gd name="connsiteY0" fmla="*/ 2310714 h 2310714"/>
              <a:gd name="connsiteX1" fmla="*/ 1495168 w 4071552"/>
              <a:gd name="connsiteY1" fmla="*/ 562233 h 2310714"/>
              <a:gd name="connsiteX2" fmla="*/ 2520779 w 4071552"/>
              <a:gd name="connsiteY2" fmla="*/ 895865 h 2310714"/>
              <a:gd name="connsiteX3" fmla="*/ 4071552 w 4071552"/>
              <a:gd name="connsiteY3" fmla="*/ 0 h 2310714"/>
              <a:gd name="connsiteX4" fmla="*/ 4071552 w 4071552"/>
              <a:gd name="connsiteY4" fmla="*/ 0 h 2310714"/>
              <a:gd name="connsiteX5" fmla="*/ 3904735 w 4071552"/>
              <a:gd name="connsiteY5" fmla="*/ 135925 h 231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552" h="2310714">
                <a:moveTo>
                  <a:pt x="0" y="2310714"/>
                </a:moveTo>
                <a:cubicBezTo>
                  <a:pt x="537519" y="1554377"/>
                  <a:pt x="1075038" y="798041"/>
                  <a:pt x="1495168" y="562233"/>
                </a:cubicBezTo>
                <a:cubicBezTo>
                  <a:pt x="1915298" y="326425"/>
                  <a:pt x="2091382" y="989570"/>
                  <a:pt x="2520779" y="895865"/>
                </a:cubicBezTo>
                <a:cubicBezTo>
                  <a:pt x="2950176" y="802159"/>
                  <a:pt x="4071552" y="0"/>
                  <a:pt x="4071552" y="0"/>
                </a:cubicBezTo>
                <a:lnTo>
                  <a:pt x="4071552" y="0"/>
                </a:lnTo>
                <a:lnTo>
                  <a:pt x="3904735" y="13592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759EDF1A-D1C8-0099-9B93-B0B56D84392E}"/>
              </a:ext>
            </a:extLst>
          </p:cNvPr>
          <p:cNvSpPr/>
          <p:nvPr/>
        </p:nvSpPr>
        <p:spPr>
          <a:xfrm>
            <a:off x="1401791" y="1174785"/>
            <a:ext cx="4120979" cy="2316892"/>
          </a:xfrm>
          <a:custGeom>
            <a:avLst/>
            <a:gdLst>
              <a:gd name="connsiteX0" fmla="*/ 0 w 4120979"/>
              <a:gd name="connsiteY0" fmla="*/ 2316892 h 2316892"/>
              <a:gd name="connsiteX1" fmla="*/ 1235676 w 4120979"/>
              <a:gd name="connsiteY1" fmla="*/ 667265 h 2316892"/>
              <a:gd name="connsiteX2" fmla="*/ 2106827 w 4120979"/>
              <a:gd name="connsiteY2" fmla="*/ 840259 h 2316892"/>
              <a:gd name="connsiteX3" fmla="*/ 4120979 w 4120979"/>
              <a:gd name="connsiteY3" fmla="*/ 0 h 2316892"/>
              <a:gd name="connsiteX4" fmla="*/ 4120979 w 4120979"/>
              <a:gd name="connsiteY4" fmla="*/ 0 h 2316892"/>
              <a:gd name="connsiteX5" fmla="*/ 4120979 w 4120979"/>
              <a:gd name="connsiteY5" fmla="*/ 0 h 23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979" h="2316892">
                <a:moveTo>
                  <a:pt x="0" y="2316892"/>
                </a:moveTo>
                <a:cubicBezTo>
                  <a:pt x="442269" y="1615131"/>
                  <a:pt x="884538" y="913370"/>
                  <a:pt x="1235676" y="667265"/>
                </a:cubicBezTo>
                <a:cubicBezTo>
                  <a:pt x="1586814" y="421160"/>
                  <a:pt x="1625943" y="951470"/>
                  <a:pt x="2106827" y="840259"/>
                </a:cubicBezTo>
                <a:cubicBezTo>
                  <a:pt x="2587711" y="729048"/>
                  <a:pt x="4120979" y="0"/>
                  <a:pt x="4120979" y="0"/>
                </a:cubicBezTo>
                <a:lnTo>
                  <a:pt x="4120979" y="0"/>
                </a:lnTo>
                <a:lnTo>
                  <a:pt x="412097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E2FEA367-5C61-D98B-159F-0F32FBDB4EC4}"/>
              </a:ext>
            </a:extLst>
          </p:cNvPr>
          <p:cNvSpPr/>
          <p:nvPr/>
        </p:nvSpPr>
        <p:spPr>
          <a:xfrm>
            <a:off x="1358543" y="1205634"/>
            <a:ext cx="4269870" cy="2304578"/>
          </a:xfrm>
          <a:custGeom>
            <a:avLst/>
            <a:gdLst>
              <a:gd name="connsiteX0" fmla="*/ 0 w 4269870"/>
              <a:gd name="connsiteY0" fmla="*/ 2304578 h 2304578"/>
              <a:gd name="connsiteX1" fmla="*/ 1563129 w 4269870"/>
              <a:gd name="connsiteY1" fmla="*/ 617881 h 2304578"/>
              <a:gd name="connsiteX2" fmla="*/ 1977081 w 4269870"/>
              <a:gd name="connsiteY2" fmla="*/ 729091 h 2304578"/>
              <a:gd name="connsiteX3" fmla="*/ 4120978 w 4269870"/>
              <a:gd name="connsiteY3" fmla="*/ 43291 h 2304578"/>
              <a:gd name="connsiteX4" fmla="*/ 4090086 w 4269870"/>
              <a:gd name="connsiteY4" fmla="*/ 68005 h 2304578"/>
              <a:gd name="connsiteX5" fmla="*/ 4090086 w 4269870"/>
              <a:gd name="connsiteY5" fmla="*/ 49470 h 230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9870" h="2304578">
                <a:moveTo>
                  <a:pt x="0" y="2304578"/>
                </a:moveTo>
                <a:cubicBezTo>
                  <a:pt x="616808" y="1592520"/>
                  <a:pt x="1233616" y="880462"/>
                  <a:pt x="1563129" y="617881"/>
                </a:cubicBezTo>
                <a:cubicBezTo>
                  <a:pt x="1892642" y="355300"/>
                  <a:pt x="1550773" y="824856"/>
                  <a:pt x="1977081" y="729091"/>
                </a:cubicBezTo>
                <a:cubicBezTo>
                  <a:pt x="2403389" y="633326"/>
                  <a:pt x="3768811" y="153472"/>
                  <a:pt x="4120978" y="43291"/>
                </a:cubicBezTo>
                <a:cubicBezTo>
                  <a:pt x="4473146" y="-66890"/>
                  <a:pt x="4090086" y="68005"/>
                  <a:pt x="4090086" y="68005"/>
                </a:cubicBezTo>
                <a:cubicBezTo>
                  <a:pt x="4084937" y="69035"/>
                  <a:pt x="4087511" y="59252"/>
                  <a:pt x="4090086" y="4947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94E7078-15B9-36CE-80A1-17933C1268F9}"/>
              </a:ext>
            </a:extLst>
          </p:cNvPr>
          <p:cNvSpPr/>
          <p:nvPr/>
        </p:nvSpPr>
        <p:spPr>
          <a:xfrm>
            <a:off x="1377078" y="1180963"/>
            <a:ext cx="4139513" cy="2310714"/>
          </a:xfrm>
          <a:custGeom>
            <a:avLst/>
            <a:gdLst>
              <a:gd name="connsiteX0" fmla="*/ 0 w 4139513"/>
              <a:gd name="connsiteY0" fmla="*/ 2310714 h 2310714"/>
              <a:gd name="connsiteX1" fmla="*/ 1408670 w 4139513"/>
              <a:gd name="connsiteY1" fmla="*/ 661087 h 2310714"/>
              <a:gd name="connsiteX2" fmla="*/ 2458994 w 4139513"/>
              <a:gd name="connsiteY2" fmla="*/ 809368 h 2310714"/>
              <a:gd name="connsiteX3" fmla="*/ 4139513 w 4139513"/>
              <a:gd name="connsiteY3" fmla="*/ 0 h 2310714"/>
              <a:gd name="connsiteX4" fmla="*/ 4139513 w 4139513"/>
              <a:gd name="connsiteY4" fmla="*/ 0 h 2310714"/>
              <a:gd name="connsiteX5" fmla="*/ 4139513 w 4139513"/>
              <a:gd name="connsiteY5" fmla="*/ 0 h 231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513" h="2310714">
                <a:moveTo>
                  <a:pt x="0" y="2310714"/>
                </a:moveTo>
                <a:cubicBezTo>
                  <a:pt x="499419" y="1611012"/>
                  <a:pt x="998838" y="911311"/>
                  <a:pt x="1408670" y="661087"/>
                </a:cubicBezTo>
                <a:cubicBezTo>
                  <a:pt x="1818502" y="410863"/>
                  <a:pt x="2003854" y="919549"/>
                  <a:pt x="2458994" y="809368"/>
                </a:cubicBezTo>
                <a:cubicBezTo>
                  <a:pt x="2914135" y="699187"/>
                  <a:pt x="4139513" y="0"/>
                  <a:pt x="4139513" y="0"/>
                </a:cubicBezTo>
                <a:lnTo>
                  <a:pt x="4139513" y="0"/>
                </a:lnTo>
                <a:lnTo>
                  <a:pt x="4139513" y="0"/>
                </a:lnTo>
              </a:path>
            </a:pathLst>
          </a:cu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nvGrpSpPr>
          <p:cNvPr id="71" name="Group 70">
            <a:extLst>
              <a:ext uri="{FF2B5EF4-FFF2-40B4-BE49-F238E27FC236}">
                <a16:creationId xmlns:a16="http://schemas.microsoft.com/office/drawing/2014/main" id="{45E35E93-3C0D-A2C7-B35D-0A620899F98B}"/>
              </a:ext>
            </a:extLst>
          </p:cNvPr>
          <p:cNvGrpSpPr/>
          <p:nvPr/>
        </p:nvGrpSpPr>
        <p:grpSpPr>
          <a:xfrm>
            <a:off x="2103028" y="2547059"/>
            <a:ext cx="1922144" cy="507831"/>
            <a:chOff x="4063073" y="3248706"/>
            <a:chExt cx="1922144" cy="507831"/>
          </a:xfrm>
        </p:grpSpPr>
        <p:sp>
          <p:nvSpPr>
            <p:cNvPr id="72" name="TextBox 30">
              <a:extLst>
                <a:ext uri="{FF2B5EF4-FFF2-40B4-BE49-F238E27FC236}">
                  <a16:creationId xmlns:a16="http://schemas.microsoft.com/office/drawing/2014/main" id="{FB261869-018B-10AA-725A-48B3D7E57F73}"/>
                </a:ext>
              </a:extLst>
            </p:cNvPr>
            <p:cNvSpPr txBox="1"/>
            <p:nvPr/>
          </p:nvSpPr>
          <p:spPr>
            <a:xfrm>
              <a:off x="4559542" y="3248706"/>
              <a:ext cx="1425675" cy="507831"/>
            </a:xfrm>
            <a:prstGeom prst="rect">
              <a:avLst/>
            </a:prstGeom>
            <a:noFill/>
          </p:spPr>
          <p:txBody>
            <a:bodyPr wrap="square" rtlCol="0">
              <a:spAutoFit/>
            </a:bodyPr>
            <a:lstStyle/>
            <a:p>
              <a:pPr defTabSz="914355">
                <a:defRPr/>
              </a:pPr>
              <a:r>
                <a:rPr lang="en-US" sz="900" i="1">
                  <a:solidFill>
                    <a:srgbClr val="C00000"/>
                  </a:solidFill>
                  <a:latin typeface="Calibri" panose="020F0502020204030204" pitchFamily="34" charset="0"/>
                  <a:ea typeface="Calibri" panose="020F0502020204030204" pitchFamily="34" charset="0"/>
                  <a:cs typeface="Times New Roman" panose="02020603050405020304" pitchFamily="18" charset="0"/>
                </a:rPr>
                <a:t>MMP is Billed when actual consumption is less than MMP</a:t>
              </a:r>
              <a:endParaRPr lang="en-US" sz="90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3" name="Arrow: Curved Down 72">
              <a:extLst>
                <a:ext uri="{FF2B5EF4-FFF2-40B4-BE49-F238E27FC236}">
                  <a16:creationId xmlns:a16="http://schemas.microsoft.com/office/drawing/2014/main" id="{B26A195C-01CF-8F29-B88D-04541ED910F1}"/>
                </a:ext>
              </a:extLst>
            </p:cNvPr>
            <p:cNvSpPr/>
            <p:nvPr/>
          </p:nvSpPr>
          <p:spPr>
            <a:xfrm rot="13092407">
              <a:off x="4063073" y="3324400"/>
              <a:ext cx="539957" cy="252342"/>
            </a:xfrm>
            <a:prstGeom prst="curvedDownArrow">
              <a:avLst>
                <a:gd name="adj1" fmla="val 25000"/>
                <a:gd name="adj2" fmla="val 95753"/>
                <a:gd name="adj3" fmla="val 25000"/>
              </a:avLst>
            </a:prstGeom>
            <a:solidFill>
              <a:srgbClr val="FF0000">
                <a:alpha val="65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sz="2400">
                <a:solidFill>
                  <a:srgbClr val="414141"/>
                </a:solidFill>
                <a:latin typeface="Arial"/>
              </a:endParaRPr>
            </a:p>
          </p:txBody>
        </p:sp>
      </p:grpSp>
      <p:grpSp>
        <p:nvGrpSpPr>
          <p:cNvPr id="74" name="Group 73">
            <a:extLst>
              <a:ext uri="{FF2B5EF4-FFF2-40B4-BE49-F238E27FC236}">
                <a16:creationId xmlns:a16="http://schemas.microsoft.com/office/drawing/2014/main" id="{003E9D21-9304-8D3D-6067-BDB44371CD65}"/>
              </a:ext>
            </a:extLst>
          </p:cNvPr>
          <p:cNvGrpSpPr/>
          <p:nvPr/>
        </p:nvGrpSpPr>
        <p:grpSpPr>
          <a:xfrm>
            <a:off x="6519463" y="908494"/>
            <a:ext cx="1751993" cy="2721126"/>
            <a:chOff x="6440354" y="986871"/>
            <a:chExt cx="3780483" cy="2721126"/>
          </a:xfrm>
        </p:grpSpPr>
        <p:sp>
          <p:nvSpPr>
            <p:cNvPr id="75" name="TextBox 74">
              <a:extLst>
                <a:ext uri="{FF2B5EF4-FFF2-40B4-BE49-F238E27FC236}">
                  <a16:creationId xmlns:a16="http://schemas.microsoft.com/office/drawing/2014/main" id="{7E1A2F12-DA90-1198-3631-56273B8B9EDD}"/>
                </a:ext>
              </a:extLst>
            </p:cNvPr>
            <p:cNvSpPr txBox="1"/>
            <p:nvPr/>
          </p:nvSpPr>
          <p:spPr>
            <a:xfrm>
              <a:off x="7115350" y="2271260"/>
              <a:ext cx="927010" cy="152349"/>
            </a:xfrm>
            <a:prstGeom prst="rect">
              <a:avLst/>
            </a:prstGeom>
            <a:noFill/>
          </p:spPr>
          <p:txBody>
            <a:bodyPr wrap="none" lIns="0" tIns="0" rIns="0" bIns="0" rtlCol="0">
              <a:spAutoFit/>
            </a:bodyPr>
            <a:lstStyle/>
            <a:p>
              <a:pPr algn="l">
                <a:lnSpc>
                  <a:spcPct val="90000"/>
                </a:lnSpc>
                <a:spcBef>
                  <a:spcPts val="600"/>
                </a:spcBef>
              </a:pPr>
              <a:r>
                <a:rPr lang="en-US" sz="1100">
                  <a:solidFill>
                    <a:schemeClr val="accent3"/>
                  </a:solidFill>
                  <a:latin typeface="Neue Haas Grotesk Text Pro" panose="020B0504020202020204" pitchFamily="34" charset="77"/>
                </a:rPr>
                <a:t>601TB</a:t>
              </a:r>
            </a:p>
          </p:txBody>
        </p:sp>
        <p:sp>
          <p:nvSpPr>
            <p:cNvPr id="76" name="TextBox 75">
              <a:extLst>
                <a:ext uri="{FF2B5EF4-FFF2-40B4-BE49-F238E27FC236}">
                  <a16:creationId xmlns:a16="http://schemas.microsoft.com/office/drawing/2014/main" id="{99C7E382-3D5A-BDC7-12C1-603E02F2483D}"/>
                </a:ext>
              </a:extLst>
            </p:cNvPr>
            <p:cNvSpPr txBox="1"/>
            <p:nvPr/>
          </p:nvSpPr>
          <p:spPr>
            <a:xfrm>
              <a:off x="7071565" y="1073590"/>
              <a:ext cx="1124172" cy="152349"/>
            </a:xfrm>
            <a:prstGeom prst="rect">
              <a:avLst/>
            </a:prstGeom>
            <a:noFill/>
          </p:spPr>
          <p:txBody>
            <a:bodyPr wrap="none" lIns="0" tIns="0" rIns="0" bIns="0" rtlCol="0">
              <a:spAutoFit/>
            </a:bodyPr>
            <a:lstStyle/>
            <a:p>
              <a:pPr algn="l">
                <a:lnSpc>
                  <a:spcPct val="90000"/>
                </a:lnSpc>
                <a:spcBef>
                  <a:spcPts val="600"/>
                </a:spcBef>
              </a:pPr>
              <a:r>
                <a:rPr lang="en-US" sz="1100">
                  <a:solidFill>
                    <a:schemeClr val="accent3"/>
                  </a:solidFill>
                  <a:latin typeface="Neue Haas Grotesk Text Pro" panose="020B0504020202020204" pitchFamily="34" charset="77"/>
                </a:rPr>
                <a:t>1200TB</a:t>
              </a:r>
            </a:p>
          </p:txBody>
        </p:sp>
        <p:grpSp>
          <p:nvGrpSpPr>
            <p:cNvPr id="77" name="Group 76">
              <a:extLst>
                <a:ext uri="{FF2B5EF4-FFF2-40B4-BE49-F238E27FC236}">
                  <a16:creationId xmlns:a16="http://schemas.microsoft.com/office/drawing/2014/main" id="{065C5D53-04F6-5A7B-8012-82923EBFE5D1}"/>
                </a:ext>
              </a:extLst>
            </p:cNvPr>
            <p:cNvGrpSpPr/>
            <p:nvPr/>
          </p:nvGrpSpPr>
          <p:grpSpPr>
            <a:xfrm>
              <a:off x="6440354" y="1159372"/>
              <a:ext cx="561931" cy="1202091"/>
              <a:chOff x="6440354" y="1159372"/>
              <a:chExt cx="874846" cy="1202091"/>
            </a:xfrm>
          </p:grpSpPr>
          <p:cxnSp>
            <p:nvCxnSpPr>
              <p:cNvPr id="80" name="Straight Arrow Connector 79">
                <a:extLst>
                  <a:ext uri="{FF2B5EF4-FFF2-40B4-BE49-F238E27FC236}">
                    <a16:creationId xmlns:a16="http://schemas.microsoft.com/office/drawing/2014/main" id="{31C96203-E97E-1CB6-A441-F18681B069A0}"/>
                  </a:ext>
                </a:extLst>
              </p:cNvPr>
              <p:cNvCxnSpPr>
                <a:cxnSpLocks/>
              </p:cNvCxnSpPr>
              <p:nvPr/>
            </p:nvCxnSpPr>
            <p:spPr>
              <a:xfrm flipH="1">
                <a:off x="6440354" y="1159372"/>
                <a:ext cx="874846"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734EB4F8-EEA9-093E-205B-921D68E4D731}"/>
                  </a:ext>
                </a:extLst>
              </p:cNvPr>
              <p:cNvCxnSpPr>
                <a:cxnSpLocks/>
              </p:cNvCxnSpPr>
              <p:nvPr/>
            </p:nvCxnSpPr>
            <p:spPr>
              <a:xfrm flipH="1">
                <a:off x="6440354" y="2361463"/>
                <a:ext cx="874846"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Right Brace 77">
              <a:extLst>
                <a:ext uri="{FF2B5EF4-FFF2-40B4-BE49-F238E27FC236}">
                  <a16:creationId xmlns:a16="http://schemas.microsoft.com/office/drawing/2014/main" id="{3F2E7EA9-99A4-2C94-8952-8F63F78D2005}"/>
                </a:ext>
              </a:extLst>
            </p:cNvPr>
            <p:cNvSpPr/>
            <p:nvPr/>
          </p:nvSpPr>
          <p:spPr>
            <a:xfrm>
              <a:off x="8243244" y="986871"/>
              <a:ext cx="392464" cy="2721126"/>
            </a:xfrm>
            <a:prstGeom prst="righ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79" name="TextBox 78">
              <a:extLst>
                <a:ext uri="{FF2B5EF4-FFF2-40B4-BE49-F238E27FC236}">
                  <a16:creationId xmlns:a16="http://schemas.microsoft.com/office/drawing/2014/main" id="{E1633D46-7419-3A96-0966-78DD1C08C9CE}"/>
                </a:ext>
              </a:extLst>
            </p:cNvPr>
            <p:cNvSpPr txBox="1"/>
            <p:nvPr/>
          </p:nvSpPr>
          <p:spPr>
            <a:xfrm>
              <a:off x="8671795" y="1965044"/>
              <a:ext cx="1549042" cy="610936"/>
            </a:xfrm>
            <a:prstGeom prst="rect">
              <a:avLst/>
            </a:prstGeom>
            <a:noFill/>
          </p:spPr>
          <p:txBody>
            <a:bodyPr wrap="square" lIns="0" tIns="0" rIns="0" bIns="0" rtlCol="0">
              <a:spAutoFit/>
            </a:bodyPr>
            <a:lstStyle/>
            <a:p>
              <a:pPr algn="ctr">
                <a:lnSpc>
                  <a:spcPct val="90000"/>
                </a:lnSpc>
                <a:spcBef>
                  <a:spcPts val="600"/>
                </a:spcBef>
              </a:pPr>
              <a:r>
                <a:rPr lang="en-US" sz="1100" dirty="0">
                  <a:solidFill>
                    <a:schemeClr val="accent3"/>
                  </a:solidFill>
                  <a:latin typeface="Neue Haas Grotesk Text Pro" panose="020B0504020202020204" pitchFamily="34" charset="77"/>
                </a:rPr>
                <a:t>Value</a:t>
              </a:r>
            </a:p>
            <a:p>
              <a:pPr algn="ctr">
                <a:lnSpc>
                  <a:spcPct val="90000"/>
                </a:lnSpc>
                <a:spcBef>
                  <a:spcPts val="600"/>
                </a:spcBef>
              </a:pPr>
              <a:r>
                <a:rPr lang="en-US" sz="1100" dirty="0">
                  <a:solidFill>
                    <a:schemeClr val="accent3"/>
                  </a:solidFill>
                  <a:latin typeface="Neue Haas Grotesk Text Pro" panose="020B0504020202020204" pitchFamily="34" charset="77"/>
                </a:rPr>
                <a:t>Tier</a:t>
              </a:r>
            </a:p>
            <a:p>
              <a:pPr algn="ctr">
                <a:lnSpc>
                  <a:spcPct val="90000"/>
                </a:lnSpc>
                <a:spcBef>
                  <a:spcPts val="600"/>
                </a:spcBef>
              </a:pPr>
              <a:r>
                <a:rPr lang="en-US" sz="1100" dirty="0">
                  <a:solidFill>
                    <a:schemeClr val="accent3"/>
                  </a:solidFill>
                  <a:latin typeface="Neue Haas Grotesk Text Pro" panose="020B0504020202020204" pitchFamily="34" charset="77"/>
                </a:rPr>
                <a:t>Band B</a:t>
              </a:r>
            </a:p>
          </p:txBody>
        </p:sp>
      </p:grpSp>
      <p:sp>
        <p:nvSpPr>
          <p:cNvPr id="82" name="CuadroTexto 197">
            <a:extLst>
              <a:ext uri="{FF2B5EF4-FFF2-40B4-BE49-F238E27FC236}">
                <a16:creationId xmlns:a16="http://schemas.microsoft.com/office/drawing/2014/main" id="{BAC0D484-75BB-5419-B5DE-0F70593E8BCE}"/>
              </a:ext>
            </a:extLst>
          </p:cNvPr>
          <p:cNvSpPr txBox="1"/>
          <p:nvPr/>
        </p:nvSpPr>
        <p:spPr>
          <a:xfrm>
            <a:off x="5731614" y="3915933"/>
            <a:ext cx="2498961" cy="729430"/>
          </a:xfrm>
          <a:prstGeom prst="rect">
            <a:avLst/>
          </a:prstGeom>
          <a:noFill/>
        </p:spPr>
        <p:txBody>
          <a:bodyPr wrap="square" lIns="0" tIns="0" rIns="0" bIns="0" rtlCol="0">
            <a:spAutoFit/>
          </a:bodyPr>
          <a:lstStyle/>
          <a:p>
            <a:pPr marL="171450" indent="-171450" algn="l">
              <a:lnSpc>
                <a:spcPct val="90000"/>
              </a:lnSpc>
              <a:spcBef>
                <a:spcPts val="600"/>
              </a:spcBef>
              <a:buClr>
                <a:schemeClr val="accent2"/>
              </a:buClr>
              <a:buFont typeface="Arial" panose="020B0604020202020204" pitchFamily="34" charset="0"/>
              <a:buChar char="•"/>
            </a:pPr>
            <a:r>
              <a:rPr lang="en-US" sz="900" dirty="0">
                <a:solidFill>
                  <a:schemeClr val="accent3"/>
                </a:solidFill>
                <a:latin typeface="Neue Haas Grotesk Text Pro" panose="020B0504020202020204" pitchFamily="34" charset="77"/>
              </a:rPr>
              <a:t>Total billing = MMP + Flex</a:t>
            </a:r>
          </a:p>
          <a:p>
            <a:pPr marL="171450" indent="-171450" algn="l">
              <a:lnSpc>
                <a:spcPct val="90000"/>
              </a:lnSpc>
              <a:spcBef>
                <a:spcPts val="600"/>
              </a:spcBef>
              <a:buClr>
                <a:schemeClr val="accent2"/>
              </a:buClr>
              <a:buFont typeface="Arial" panose="020B0604020202020204" pitchFamily="34" charset="0"/>
              <a:buChar char="•"/>
            </a:pPr>
            <a:r>
              <a:rPr lang="en-US" sz="900" dirty="0">
                <a:solidFill>
                  <a:schemeClr val="accent3"/>
                </a:solidFill>
                <a:latin typeface="Neue Haas Grotesk Text Pro" panose="020B0504020202020204" pitchFamily="34" charset="77"/>
              </a:rPr>
              <a:t>Service Order required for each initial tier</a:t>
            </a:r>
          </a:p>
          <a:p>
            <a:pPr marL="171450" indent="-171450" algn="l">
              <a:lnSpc>
                <a:spcPct val="90000"/>
              </a:lnSpc>
              <a:spcBef>
                <a:spcPts val="600"/>
              </a:spcBef>
              <a:buClr>
                <a:schemeClr val="accent2"/>
              </a:buClr>
              <a:buFont typeface="Arial" panose="020B0604020202020204" pitchFamily="34" charset="0"/>
              <a:buChar char="•"/>
            </a:pPr>
            <a:r>
              <a:rPr lang="en-US" sz="900" dirty="0">
                <a:solidFill>
                  <a:schemeClr val="accent3"/>
                </a:solidFill>
                <a:latin typeface="Neue Haas Grotesk Text Pro" panose="020B0504020202020204" pitchFamily="34" charset="77"/>
              </a:rPr>
              <a:t>Change Order required for each new band</a:t>
            </a:r>
          </a:p>
          <a:p>
            <a:pPr marL="171450" indent="-171450" algn="l">
              <a:lnSpc>
                <a:spcPct val="90000"/>
              </a:lnSpc>
              <a:spcBef>
                <a:spcPts val="600"/>
              </a:spcBef>
              <a:buClr>
                <a:schemeClr val="accent2"/>
              </a:buClr>
              <a:buFont typeface="Arial" panose="020B0604020202020204" pitchFamily="34" charset="0"/>
              <a:buChar char="•"/>
            </a:pPr>
            <a:r>
              <a:rPr lang="en-US" sz="900" dirty="0">
                <a:solidFill>
                  <a:schemeClr val="accent3"/>
                </a:solidFill>
                <a:latin typeface="Neue Haas Grotesk Text Pro" panose="020B0504020202020204" pitchFamily="34" charset="77"/>
              </a:rPr>
              <a:t>Signatures and PO required  for each</a:t>
            </a:r>
          </a:p>
        </p:txBody>
      </p:sp>
    </p:spTree>
    <p:extLst>
      <p:ext uri="{BB962C8B-B14F-4D97-AF65-F5344CB8AC3E}">
        <p14:creationId xmlns:p14="http://schemas.microsoft.com/office/powerpoint/2010/main" val="289563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right)">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0" grpId="0" animBg="1"/>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EFB2-FD17-6465-84CE-9C425360CBDE}"/>
              </a:ext>
            </a:extLst>
          </p:cNvPr>
          <p:cNvSpPr>
            <a:spLocks noGrp="1"/>
          </p:cNvSpPr>
          <p:nvPr>
            <p:ph type="title"/>
          </p:nvPr>
        </p:nvSpPr>
        <p:spPr>
          <a:xfrm>
            <a:off x="202687" y="53113"/>
            <a:ext cx="8702773" cy="732441"/>
          </a:xfrm>
        </p:spPr>
        <p:txBody>
          <a:bodyPr/>
          <a:lstStyle/>
          <a:p>
            <a:r>
              <a:rPr lang="en-US" dirty="0"/>
              <a:t>STaaS Subscription | </a:t>
            </a:r>
            <a:r>
              <a:rPr lang="en-US" dirty="0">
                <a:solidFill>
                  <a:schemeClr val="bg1">
                    <a:lumMod val="50000"/>
                  </a:schemeClr>
                </a:solidFill>
              </a:rPr>
              <a:t>Managed Your Way</a:t>
            </a:r>
            <a:endParaRPr lang="en-US" dirty="0"/>
          </a:p>
        </p:txBody>
      </p:sp>
      <p:grpSp>
        <p:nvGrpSpPr>
          <p:cNvPr id="3" name="Group 2">
            <a:extLst>
              <a:ext uri="{FF2B5EF4-FFF2-40B4-BE49-F238E27FC236}">
                <a16:creationId xmlns:a16="http://schemas.microsoft.com/office/drawing/2014/main" id="{EF0278A3-7A08-3985-8974-8B73244BCD6D}"/>
              </a:ext>
            </a:extLst>
          </p:cNvPr>
          <p:cNvGrpSpPr/>
          <p:nvPr/>
        </p:nvGrpSpPr>
        <p:grpSpPr>
          <a:xfrm>
            <a:off x="1030416" y="2073505"/>
            <a:ext cx="2410688" cy="1507644"/>
            <a:chOff x="291371" y="2547623"/>
            <a:chExt cx="2601671" cy="1507644"/>
          </a:xfrm>
        </p:grpSpPr>
        <p:sp>
          <p:nvSpPr>
            <p:cNvPr id="4" name="Rectangle 3">
              <a:extLst>
                <a:ext uri="{FF2B5EF4-FFF2-40B4-BE49-F238E27FC236}">
                  <a16:creationId xmlns:a16="http://schemas.microsoft.com/office/drawing/2014/main" id="{E70D392B-9BBB-9A85-6896-9C37AD8EFB61}"/>
                </a:ext>
              </a:extLst>
            </p:cNvPr>
            <p:cNvSpPr/>
            <p:nvPr/>
          </p:nvSpPr>
          <p:spPr>
            <a:xfrm>
              <a:off x="291371" y="3648557"/>
              <a:ext cx="2598211" cy="40671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Level 0/1 on Deals to Distribution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Arial"/>
                </a:rPr>
                <a:t>Level 0/1 on Service to Partner</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E116D435-BC93-6B68-4F47-012159E6A14D}"/>
                </a:ext>
              </a:extLst>
            </p:cNvPr>
            <p:cNvSpPr/>
            <p:nvPr/>
          </p:nvSpPr>
          <p:spPr>
            <a:xfrm>
              <a:off x="291371" y="3274597"/>
              <a:ext cx="2598211" cy="30749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Arial"/>
                </a:rPr>
                <a:t>HW and SW (STaaS On-Premise POD)</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37443C68-EDA1-AB04-8A8C-E17AAAA0C20C}"/>
                </a:ext>
              </a:extLst>
            </p:cNvPr>
            <p:cNvSpPr/>
            <p:nvPr/>
          </p:nvSpPr>
          <p:spPr>
            <a:xfrm>
              <a:off x="291371" y="2937744"/>
              <a:ext cx="2601671" cy="275035"/>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Arial"/>
                </a:rPr>
                <a:t>Service Deployment and Activation</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825A715B-2DFD-9AF0-39A1-7ACF0D2826D1}"/>
                </a:ext>
              </a:extLst>
            </p:cNvPr>
            <p:cNvSpPr/>
            <p:nvPr/>
          </p:nvSpPr>
          <p:spPr>
            <a:xfrm>
              <a:off x="291371" y="2547623"/>
              <a:ext cx="2598211" cy="337280"/>
            </a:xfrm>
            <a:prstGeom prst="rect">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Hitachi Services Manager</a:t>
              </a:r>
            </a:p>
          </p:txBody>
        </p:sp>
      </p:grpSp>
      <p:grpSp>
        <p:nvGrpSpPr>
          <p:cNvPr id="8" name="Group 7">
            <a:extLst>
              <a:ext uri="{FF2B5EF4-FFF2-40B4-BE49-F238E27FC236}">
                <a16:creationId xmlns:a16="http://schemas.microsoft.com/office/drawing/2014/main" id="{95A7F778-6998-62F6-550B-57C3F1D9CDF3}"/>
              </a:ext>
            </a:extLst>
          </p:cNvPr>
          <p:cNvGrpSpPr/>
          <p:nvPr/>
        </p:nvGrpSpPr>
        <p:grpSpPr>
          <a:xfrm>
            <a:off x="5896898" y="2079855"/>
            <a:ext cx="2155413" cy="1507644"/>
            <a:chOff x="6304696" y="2547623"/>
            <a:chExt cx="2454507" cy="1507644"/>
          </a:xfrm>
          <a:solidFill>
            <a:schemeClr val="bg2">
              <a:lumMod val="90000"/>
            </a:schemeClr>
          </a:solidFill>
        </p:grpSpPr>
        <p:sp>
          <p:nvSpPr>
            <p:cNvPr id="9" name="Rectangle 8">
              <a:extLst>
                <a:ext uri="{FF2B5EF4-FFF2-40B4-BE49-F238E27FC236}">
                  <a16:creationId xmlns:a16="http://schemas.microsoft.com/office/drawing/2014/main" id="{8C29DAC0-91D4-BFAF-D39A-8308DD1C5321}"/>
                </a:ext>
              </a:extLst>
            </p:cNvPr>
            <p:cNvSpPr/>
            <p:nvPr/>
          </p:nvSpPr>
          <p:spPr>
            <a:xfrm>
              <a:off x="6304696" y="3648557"/>
              <a:ext cx="2454506" cy="406710"/>
            </a:xfrm>
            <a:prstGeom prst="rect">
              <a:avLst/>
            </a:prstGeom>
            <a:gr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Arial"/>
                  <a:ea typeface="+mn-ea"/>
                  <a:cs typeface="+mn-cs"/>
                </a:rPr>
                <a:t>Level 0/1 Service Support</a:t>
              </a:r>
              <a:endParaRPr kumimoji="0" lang="en-US" sz="900" b="0" i="0" u="none" strike="noStrike" kern="1200" cap="none" spc="0" normalizeH="0" baseline="0" noProof="0">
                <a:ln>
                  <a:noFill/>
                </a:ln>
                <a:solidFill>
                  <a:schemeClr val="tx1"/>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63D70B5-D15F-FE3C-9F22-C87A29338BF2}"/>
                </a:ext>
              </a:extLst>
            </p:cNvPr>
            <p:cNvSpPr/>
            <p:nvPr/>
          </p:nvSpPr>
          <p:spPr>
            <a:xfrm>
              <a:off x="6304696" y="3274597"/>
              <a:ext cx="2454506" cy="30749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Arial"/>
                  <a:ea typeface="+mn-ea"/>
                  <a:cs typeface="+mn-cs"/>
                </a:rPr>
                <a:t>Network Connectivity (last mile)</a:t>
              </a:r>
            </a:p>
          </p:txBody>
        </p:sp>
        <p:sp>
          <p:nvSpPr>
            <p:cNvPr id="11" name="Rectangle 10">
              <a:extLst>
                <a:ext uri="{FF2B5EF4-FFF2-40B4-BE49-F238E27FC236}">
                  <a16:creationId xmlns:a16="http://schemas.microsoft.com/office/drawing/2014/main" id="{634FC7E3-3132-4DF0-B950-9F160E16D311}"/>
                </a:ext>
              </a:extLst>
            </p:cNvPr>
            <p:cNvSpPr/>
            <p:nvPr/>
          </p:nvSpPr>
          <p:spPr>
            <a:xfrm>
              <a:off x="6304697" y="2937744"/>
              <a:ext cx="2454506" cy="275035"/>
            </a:xfrm>
            <a:prstGeom prst="rect">
              <a:avLst/>
            </a:prstGeom>
            <a:gr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Arial"/>
                  <a:ea typeface="+mn-ea"/>
                  <a:cs typeface="+mn-cs"/>
                </a:rPr>
                <a:t>Service Operations (IaaS)</a:t>
              </a:r>
            </a:p>
          </p:txBody>
        </p:sp>
        <p:sp>
          <p:nvSpPr>
            <p:cNvPr id="12" name="Rectangle 11">
              <a:extLst>
                <a:ext uri="{FF2B5EF4-FFF2-40B4-BE49-F238E27FC236}">
                  <a16:creationId xmlns:a16="http://schemas.microsoft.com/office/drawing/2014/main" id="{4F9096A0-315E-E72B-7945-6B9035AE6B42}"/>
                </a:ext>
              </a:extLst>
            </p:cNvPr>
            <p:cNvSpPr/>
            <p:nvPr/>
          </p:nvSpPr>
          <p:spPr>
            <a:xfrm>
              <a:off x="6304696" y="2547623"/>
              <a:ext cx="2454506" cy="337280"/>
            </a:xfrm>
            <a:prstGeom prst="rect">
              <a:avLst/>
            </a:prstGeom>
            <a:solidFill>
              <a:schemeClr val="bg2">
                <a:lumMod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Subscriber Engagement</a:t>
              </a:r>
            </a:p>
          </p:txBody>
        </p:sp>
      </p:grpSp>
      <p:grpSp>
        <p:nvGrpSpPr>
          <p:cNvPr id="13" name="Group 12">
            <a:extLst>
              <a:ext uri="{FF2B5EF4-FFF2-40B4-BE49-F238E27FC236}">
                <a16:creationId xmlns:a16="http://schemas.microsoft.com/office/drawing/2014/main" id="{D4599687-DDEA-C920-028C-75AD85E820EC}"/>
              </a:ext>
            </a:extLst>
          </p:cNvPr>
          <p:cNvGrpSpPr/>
          <p:nvPr/>
        </p:nvGrpSpPr>
        <p:grpSpPr>
          <a:xfrm>
            <a:off x="3494659" y="2089003"/>
            <a:ext cx="2340244" cy="1507644"/>
            <a:chOff x="3040668" y="2541273"/>
            <a:chExt cx="3125638" cy="1507644"/>
          </a:xfrm>
        </p:grpSpPr>
        <p:sp>
          <p:nvSpPr>
            <p:cNvPr id="14" name="Rectangle 13">
              <a:extLst>
                <a:ext uri="{FF2B5EF4-FFF2-40B4-BE49-F238E27FC236}">
                  <a16:creationId xmlns:a16="http://schemas.microsoft.com/office/drawing/2014/main" id="{8272CCD4-089F-5962-76BB-348D01F3A7A7}"/>
                </a:ext>
              </a:extLst>
            </p:cNvPr>
            <p:cNvSpPr/>
            <p:nvPr/>
          </p:nvSpPr>
          <p:spPr>
            <a:xfrm>
              <a:off x="3040668" y="3642207"/>
              <a:ext cx="3125638" cy="40671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Level 0/1 Support on Deals to Partner</a:t>
              </a:r>
            </a:p>
          </p:txBody>
        </p:sp>
        <p:sp>
          <p:nvSpPr>
            <p:cNvPr id="15" name="Rectangle 14">
              <a:extLst>
                <a:ext uri="{FF2B5EF4-FFF2-40B4-BE49-F238E27FC236}">
                  <a16:creationId xmlns:a16="http://schemas.microsoft.com/office/drawing/2014/main" id="{982613F7-0433-353E-BACC-898425E916C8}"/>
                </a:ext>
              </a:extLst>
            </p:cNvPr>
            <p:cNvSpPr/>
            <p:nvPr/>
          </p:nvSpPr>
          <p:spPr>
            <a:xfrm>
              <a:off x="3040668" y="3268247"/>
              <a:ext cx="3125638" cy="30749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Rate Card and Contract </a:t>
              </a:r>
              <a:r>
                <a:rPr kumimoji="0" lang="en-US" sz="1000" b="0" i="0" u="none" strike="noStrike" kern="1200" cap="none" spc="0" normalizeH="0" baseline="0" noProof="0" err="1">
                  <a:ln>
                    <a:noFill/>
                  </a:ln>
                  <a:solidFill>
                    <a:srgbClr val="000000"/>
                  </a:solidFill>
                  <a:effectLst/>
                  <a:uLnTx/>
                  <a:uFillTx/>
                  <a:latin typeface="Arial"/>
                  <a:ea typeface="+mn-ea"/>
                  <a:cs typeface="+mn-cs"/>
                </a:rPr>
                <a:t>Mgmt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8275CE3B-0B6C-1E94-ADDC-50CA408AFC32}"/>
                </a:ext>
              </a:extLst>
            </p:cNvPr>
            <p:cNvSpPr/>
            <p:nvPr/>
          </p:nvSpPr>
          <p:spPr>
            <a:xfrm>
              <a:off x="3040668" y="2931394"/>
              <a:ext cx="3125638" cy="275035"/>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Partner Onboarding*</a:t>
              </a:r>
            </a:p>
          </p:txBody>
        </p:sp>
        <p:sp>
          <p:nvSpPr>
            <p:cNvPr id="17" name="Rectangle 16">
              <a:extLst>
                <a:ext uri="{FF2B5EF4-FFF2-40B4-BE49-F238E27FC236}">
                  <a16:creationId xmlns:a16="http://schemas.microsoft.com/office/drawing/2014/main" id="{BB04A1FD-4ACF-CECF-F4A6-00D68233D63E}"/>
                </a:ext>
              </a:extLst>
            </p:cNvPr>
            <p:cNvSpPr/>
            <p:nvPr/>
          </p:nvSpPr>
          <p:spPr>
            <a:xfrm>
              <a:off x="3040668" y="2541273"/>
              <a:ext cx="3125638" cy="337280"/>
            </a:xfrm>
            <a:prstGeom prst="rect">
              <a:avLst/>
            </a:prstGeom>
            <a:solidFill>
              <a:schemeClr val="accent6"/>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Partner Engagement </a:t>
              </a:r>
            </a:p>
          </p:txBody>
        </p:sp>
      </p:grpSp>
      <p:sp>
        <p:nvSpPr>
          <p:cNvPr id="18" name="TextBox 17">
            <a:extLst>
              <a:ext uri="{FF2B5EF4-FFF2-40B4-BE49-F238E27FC236}">
                <a16:creationId xmlns:a16="http://schemas.microsoft.com/office/drawing/2014/main" id="{90654854-AD4D-9AF6-D84F-8F479B9A2134}"/>
              </a:ext>
            </a:extLst>
          </p:cNvPr>
          <p:cNvSpPr txBox="1"/>
          <p:nvPr/>
        </p:nvSpPr>
        <p:spPr>
          <a:xfrm>
            <a:off x="3168587" y="893290"/>
            <a:ext cx="2728311" cy="221599"/>
          </a:xfrm>
          <a:prstGeom prst="rect">
            <a:avLst/>
          </a:prstGeom>
          <a:solidFill>
            <a:schemeClr val="bg1"/>
          </a:solidFill>
        </p:spPr>
        <p:txBody>
          <a:bodyPr wrap="none" lIns="0" tIns="0" rIns="0" bIns="0" rtlCol="0">
            <a:spAutoFit/>
          </a:bodyPr>
          <a:lstStyle/>
          <a:p>
            <a:pPr algn="l">
              <a:lnSpc>
                <a:spcPct val="90000"/>
              </a:lnSpc>
              <a:spcBef>
                <a:spcPts val="600"/>
              </a:spcBef>
            </a:pPr>
            <a:r>
              <a:rPr lang="en-US" sz="1600" b="1" dirty="0">
                <a:solidFill>
                  <a:schemeClr val="accent3"/>
                </a:solidFill>
                <a:latin typeface="Neue Haas Grotesk Text Pro" panose="020B0504020202020204" pitchFamily="34" charset="77"/>
              </a:rPr>
              <a:t>Shared Management Model</a:t>
            </a:r>
          </a:p>
        </p:txBody>
      </p:sp>
      <p:grpSp>
        <p:nvGrpSpPr>
          <p:cNvPr id="19" name="Group 18">
            <a:extLst>
              <a:ext uri="{FF2B5EF4-FFF2-40B4-BE49-F238E27FC236}">
                <a16:creationId xmlns:a16="http://schemas.microsoft.com/office/drawing/2014/main" id="{0258E5E5-C4A1-68E5-BA65-484CBBEF8145}"/>
              </a:ext>
            </a:extLst>
          </p:cNvPr>
          <p:cNvGrpSpPr/>
          <p:nvPr/>
        </p:nvGrpSpPr>
        <p:grpSpPr>
          <a:xfrm>
            <a:off x="1056955" y="1729427"/>
            <a:ext cx="6995355" cy="283349"/>
            <a:chOff x="222439" y="2137723"/>
            <a:chExt cx="8794676" cy="283349"/>
          </a:xfrm>
        </p:grpSpPr>
        <p:sp>
          <p:nvSpPr>
            <p:cNvPr id="20" name="TextBox 19">
              <a:extLst>
                <a:ext uri="{FF2B5EF4-FFF2-40B4-BE49-F238E27FC236}">
                  <a16:creationId xmlns:a16="http://schemas.microsoft.com/office/drawing/2014/main" id="{D11C9FE9-DB03-97E3-12CD-34E09A92DC8B}"/>
                </a:ext>
              </a:extLst>
            </p:cNvPr>
            <p:cNvSpPr txBox="1"/>
            <p:nvPr/>
          </p:nvSpPr>
          <p:spPr>
            <a:xfrm>
              <a:off x="222439" y="2144073"/>
              <a:ext cx="2667143" cy="276999"/>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Hitachi Responsibility</a:t>
              </a:r>
            </a:p>
          </p:txBody>
        </p:sp>
        <p:sp>
          <p:nvSpPr>
            <p:cNvPr id="21" name="TextBox 20">
              <a:extLst>
                <a:ext uri="{FF2B5EF4-FFF2-40B4-BE49-F238E27FC236}">
                  <a16:creationId xmlns:a16="http://schemas.microsoft.com/office/drawing/2014/main" id="{7B417FE3-D05A-20EB-0F41-59143EF6D242}"/>
                </a:ext>
              </a:extLst>
            </p:cNvPr>
            <p:cNvSpPr txBox="1"/>
            <p:nvPr/>
          </p:nvSpPr>
          <p:spPr>
            <a:xfrm>
              <a:off x="6238239" y="2144073"/>
              <a:ext cx="2778876" cy="276999"/>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Partner Responsibility</a:t>
              </a:r>
            </a:p>
          </p:txBody>
        </p:sp>
        <p:sp>
          <p:nvSpPr>
            <p:cNvPr id="22" name="TextBox 21">
              <a:extLst>
                <a:ext uri="{FF2B5EF4-FFF2-40B4-BE49-F238E27FC236}">
                  <a16:creationId xmlns:a16="http://schemas.microsoft.com/office/drawing/2014/main" id="{2C980FD0-E745-4C6F-BE4C-4F2C29DAAF0A}"/>
                </a:ext>
              </a:extLst>
            </p:cNvPr>
            <p:cNvSpPr txBox="1"/>
            <p:nvPr/>
          </p:nvSpPr>
          <p:spPr>
            <a:xfrm>
              <a:off x="2956039" y="2137723"/>
              <a:ext cx="3274492" cy="276999"/>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141"/>
                  </a:solidFill>
                  <a:effectLst/>
                  <a:uLnTx/>
                  <a:uFillTx/>
                  <a:latin typeface="Arial"/>
                  <a:ea typeface="+mn-ea"/>
                  <a:cs typeface="+mn-cs"/>
                </a:rPr>
                <a:t>Distribution Responsibility</a:t>
              </a:r>
            </a:p>
          </p:txBody>
        </p:sp>
      </p:grpSp>
      <p:cxnSp>
        <p:nvCxnSpPr>
          <p:cNvPr id="23" name="Connector: Elbow 22">
            <a:extLst>
              <a:ext uri="{FF2B5EF4-FFF2-40B4-BE49-F238E27FC236}">
                <a16:creationId xmlns:a16="http://schemas.microsoft.com/office/drawing/2014/main" id="{CE2663AC-A86A-8778-9C25-CAB4EB367780}"/>
              </a:ext>
            </a:extLst>
          </p:cNvPr>
          <p:cNvCxnSpPr>
            <a:cxnSpLocks/>
            <a:stCxn id="4" idx="2"/>
            <a:endCxn id="9" idx="2"/>
          </p:cNvCxnSpPr>
          <p:nvPr/>
        </p:nvCxnSpPr>
        <p:spPr>
          <a:xfrm rot="16200000" flipH="1">
            <a:off x="4601205" y="1214100"/>
            <a:ext cx="6350" cy="4740447"/>
          </a:xfrm>
          <a:prstGeom prst="bentConnector3">
            <a:avLst>
              <a:gd name="adj1" fmla="val 3700000"/>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3C5EB22-5577-657A-4604-D6B01AB1AA62}"/>
              </a:ext>
            </a:extLst>
          </p:cNvPr>
          <p:cNvGrpSpPr/>
          <p:nvPr/>
        </p:nvGrpSpPr>
        <p:grpSpPr>
          <a:xfrm>
            <a:off x="2124038" y="1114889"/>
            <a:ext cx="4829451" cy="627239"/>
            <a:chOff x="2124038" y="1114889"/>
            <a:chExt cx="4829451" cy="627239"/>
          </a:xfrm>
        </p:grpSpPr>
        <p:cxnSp>
          <p:nvCxnSpPr>
            <p:cNvPr id="25" name="Connector: Elbow 24">
              <a:extLst>
                <a:ext uri="{FF2B5EF4-FFF2-40B4-BE49-F238E27FC236}">
                  <a16:creationId xmlns:a16="http://schemas.microsoft.com/office/drawing/2014/main" id="{154AD370-287B-EA95-FDA7-259AD9132447}"/>
                </a:ext>
              </a:extLst>
            </p:cNvPr>
            <p:cNvCxnSpPr>
              <a:stCxn id="20" idx="0"/>
              <a:endCxn id="21" idx="0"/>
            </p:cNvCxnSpPr>
            <p:nvPr/>
          </p:nvCxnSpPr>
          <p:spPr>
            <a:xfrm rot="5400000" flipH="1" flipV="1">
              <a:off x="4532414" y="-678948"/>
              <a:ext cx="12700" cy="4829451"/>
            </a:xfrm>
            <a:prstGeom prst="bentConnector3">
              <a:avLst>
                <a:gd name="adj1" fmla="val 1800000"/>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BDA3B2-4281-71C5-046C-70800CE69BA6}"/>
                </a:ext>
              </a:extLst>
            </p:cNvPr>
            <p:cNvCxnSpPr>
              <a:stCxn id="18" idx="2"/>
              <a:endCxn id="22" idx="0"/>
            </p:cNvCxnSpPr>
            <p:nvPr/>
          </p:nvCxnSpPr>
          <p:spPr>
            <a:xfrm>
              <a:off x="4532743" y="1114889"/>
              <a:ext cx="818" cy="61453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90309339-FFD8-6996-AA7F-52F2D1BCF60A}"/>
              </a:ext>
            </a:extLst>
          </p:cNvPr>
          <p:cNvSpPr/>
          <p:nvPr/>
        </p:nvSpPr>
        <p:spPr>
          <a:xfrm>
            <a:off x="7114209" y="4133851"/>
            <a:ext cx="1876201" cy="406710"/>
          </a:xfrm>
          <a:prstGeom prst="rect">
            <a:avLst/>
          </a:prstGeom>
          <a:solidFill>
            <a:schemeClr val="bg2">
              <a:lumMod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In addition, activities supported by Hitachi Vantara in a RESELL model</a:t>
            </a:r>
          </a:p>
        </p:txBody>
      </p:sp>
      <p:sp>
        <p:nvSpPr>
          <p:cNvPr id="28" name="Rectangle 27">
            <a:extLst>
              <a:ext uri="{FF2B5EF4-FFF2-40B4-BE49-F238E27FC236}">
                <a16:creationId xmlns:a16="http://schemas.microsoft.com/office/drawing/2014/main" id="{5332AA22-3029-B2E8-9905-AD0476BBAD78}"/>
              </a:ext>
            </a:extLst>
          </p:cNvPr>
          <p:cNvSpPr/>
          <p:nvPr/>
        </p:nvSpPr>
        <p:spPr>
          <a:xfrm>
            <a:off x="2353586" y="3773559"/>
            <a:ext cx="4524292" cy="176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chemeClr val="bg1">
                    <a:lumMod val="50000"/>
                  </a:schemeClr>
                </a:solidFill>
                <a:effectLst/>
                <a:uLnTx/>
                <a:uFillTx/>
                <a:latin typeface="Arial"/>
              </a:rPr>
              <a:t>Onboarding support by Hitachi for Distribution Partners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noProof="0" dirty="0">
                <a:solidFill>
                  <a:schemeClr val="bg1">
                    <a:lumMod val="50000"/>
                  </a:schemeClr>
                </a:solidFill>
                <a:latin typeface="Arial"/>
              </a:rPr>
              <a:t>Onboarding support by Hitachi for Resell Partner Subscribers</a:t>
            </a:r>
            <a:endParaRPr kumimoji="0" lang="en-US" sz="1200" b="0" i="1" u="none" strike="noStrike" kern="1200" cap="none" spc="0" normalizeH="0" baseline="0" noProof="0" dirty="0">
              <a:ln>
                <a:noFill/>
              </a:ln>
              <a:solidFill>
                <a:schemeClr val="bg1">
                  <a:lumMod val="50000"/>
                </a:schemeClr>
              </a:solidFill>
              <a:effectLst/>
              <a:uLnTx/>
              <a:uFillTx/>
              <a:latin typeface="Arial"/>
            </a:endParaRPr>
          </a:p>
        </p:txBody>
      </p:sp>
    </p:spTree>
    <p:extLst>
      <p:ext uri="{BB962C8B-B14F-4D97-AF65-F5344CB8AC3E}">
        <p14:creationId xmlns:p14="http://schemas.microsoft.com/office/powerpoint/2010/main" val="282232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outVertical)">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74C6-2F44-1337-C9BE-0FD2C0C7D086}"/>
              </a:ext>
            </a:extLst>
          </p:cNvPr>
          <p:cNvSpPr>
            <a:spLocks noGrp="1"/>
          </p:cNvSpPr>
          <p:nvPr>
            <p:ph type="title"/>
          </p:nvPr>
        </p:nvSpPr>
        <p:spPr/>
        <p:txBody>
          <a:bodyPr/>
          <a:lstStyle/>
          <a:p>
            <a:r>
              <a:rPr lang="en-US" dirty="0"/>
              <a:t>STaaS Subscription | </a:t>
            </a:r>
            <a:r>
              <a:rPr lang="en-US" dirty="0">
                <a:solidFill>
                  <a:schemeClr val="bg1">
                    <a:lumMod val="50000"/>
                  </a:schemeClr>
                </a:solidFill>
              </a:rPr>
              <a:t>Managed Your Way</a:t>
            </a:r>
            <a:endParaRPr lang="en-US" dirty="0"/>
          </a:p>
        </p:txBody>
      </p:sp>
      <p:grpSp>
        <p:nvGrpSpPr>
          <p:cNvPr id="8" name="Group 7">
            <a:extLst>
              <a:ext uri="{FF2B5EF4-FFF2-40B4-BE49-F238E27FC236}">
                <a16:creationId xmlns:a16="http://schemas.microsoft.com/office/drawing/2014/main" id="{20452D09-7654-C6B5-FB8C-AFDD106A26CC}"/>
              </a:ext>
            </a:extLst>
          </p:cNvPr>
          <p:cNvGrpSpPr/>
          <p:nvPr/>
        </p:nvGrpSpPr>
        <p:grpSpPr>
          <a:xfrm>
            <a:off x="959207" y="1018335"/>
            <a:ext cx="7225585" cy="3460223"/>
            <a:chOff x="959207" y="1018335"/>
            <a:chExt cx="7225585" cy="3460223"/>
          </a:xfrm>
        </p:grpSpPr>
        <p:pic>
          <p:nvPicPr>
            <p:cNvPr id="4" name="Picture 3">
              <a:extLst>
                <a:ext uri="{FF2B5EF4-FFF2-40B4-BE49-F238E27FC236}">
                  <a16:creationId xmlns:a16="http://schemas.microsoft.com/office/drawing/2014/main" id="{A953CA7F-0747-C31E-ADE7-B91CF28636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9207" y="1024163"/>
              <a:ext cx="3836922" cy="3454395"/>
            </a:xfrm>
            <a:prstGeom prst="rect">
              <a:avLst/>
            </a:prstGeom>
          </p:spPr>
        </p:pic>
        <p:pic>
          <p:nvPicPr>
            <p:cNvPr id="5" name="Picture 4" descr="A screenshot of a service&#10;&#10;Description automatically generated">
              <a:extLst>
                <a:ext uri="{FF2B5EF4-FFF2-40B4-BE49-F238E27FC236}">
                  <a16:creationId xmlns:a16="http://schemas.microsoft.com/office/drawing/2014/main" id="{ED1B26E9-E749-24D7-EDEA-51830E188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066" y="1018335"/>
              <a:ext cx="3463726" cy="3426406"/>
            </a:xfrm>
            <a:prstGeom prst="rect">
              <a:avLst/>
            </a:prstGeom>
          </p:spPr>
        </p:pic>
        <p:sp>
          <p:nvSpPr>
            <p:cNvPr id="6" name="Rectangle 5">
              <a:extLst>
                <a:ext uri="{FF2B5EF4-FFF2-40B4-BE49-F238E27FC236}">
                  <a16:creationId xmlns:a16="http://schemas.microsoft.com/office/drawing/2014/main" id="{DFE9918F-BCCD-8EBA-52ED-04BBAF9A0BB3}"/>
                </a:ext>
              </a:extLst>
            </p:cNvPr>
            <p:cNvSpPr/>
            <p:nvPr/>
          </p:nvSpPr>
          <p:spPr>
            <a:xfrm>
              <a:off x="1074423" y="1407660"/>
              <a:ext cx="1720906" cy="234669"/>
            </a:xfrm>
            <a:prstGeom prst="rect">
              <a:avLst/>
            </a:prstGeom>
            <a:solidFill>
              <a:srgbClr val="004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TextBox 6">
              <a:extLst>
                <a:ext uri="{FF2B5EF4-FFF2-40B4-BE49-F238E27FC236}">
                  <a16:creationId xmlns:a16="http://schemas.microsoft.com/office/drawing/2014/main" id="{53B62F47-BD97-A84B-0459-9095DA116149}"/>
                </a:ext>
              </a:extLst>
            </p:cNvPr>
            <p:cNvSpPr txBox="1"/>
            <p:nvPr/>
          </p:nvSpPr>
          <p:spPr>
            <a:xfrm>
              <a:off x="1288424" y="1466702"/>
              <a:ext cx="1271182" cy="131574"/>
            </a:xfrm>
            <a:prstGeom prst="rect">
              <a:avLst/>
            </a:prstGeom>
            <a:solidFill>
              <a:srgbClr val="00467A"/>
            </a:solidFill>
            <a:ln>
              <a:noFill/>
            </a:ln>
          </p:spPr>
          <p:txBody>
            <a:bodyPr wrap="none" lIns="0" tIns="0" rIns="0" bIns="0" rtlCol="0">
              <a:spAutoFit/>
            </a:bodyPr>
            <a:lstStyle/>
            <a:p>
              <a:pPr algn="l">
                <a:lnSpc>
                  <a:spcPct val="90000"/>
                </a:lnSpc>
                <a:spcBef>
                  <a:spcPts val="600"/>
                </a:spcBef>
              </a:pPr>
              <a:r>
                <a:rPr lang="en-US" sz="950" b="1" dirty="0">
                  <a:solidFill>
                    <a:schemeClr val="bg1"/>
                  </a:solidFill>
                  <a:highlight>
                    <a:srgbClr val="00467A"/>
                  </a:highlight>
                  <a:latin typeface="Neue Haas Grotesk Text Pro" panose="020B0504020202020204" pitchFamily="34" charset="77"/>
                </a:rPr>
                <a:t>99.99% to 99.9999%</a:t>
              </a:r>
            </a:p>
          </p:txBody>
        </p:sp>
      </p:grpSp>
    </p:spTree>
    <p:extLst>
      <p:ext uri="{BB962C8B-B14F-4D97-AF65-F5344CB8AC3E}">
        <p14:creationId xmlns:p14="http://schemas.microsoft.com/office/powerpoint/2010/main" val="34330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B415A-584E-2036-5F03-BA71B2A430D6}"/>
              </a:ext>
            </a:extLst>
          </p:cNvPr>
          <p:cNvSpPr>
            <a:spLocks noGrp="1"/>
          </p:cNvSpPr>
          <p:nvPr>
            <p:ph type="title"/>
          </p:nvPr>
        </p:nvSpPr>
        <p:spPr/>
        <p:txBody>
          <a:bodyPr>
            <a:normAutofit/>
          </a:bodyPr>
          <a:lstStyle/>
          <a:p>
            <a:r>
              <a:rPr lang="en-US" sz="2000" dirty="0"/>
              <a:t>EverFlex STaaS | </a:t>
            </a:r>
            <a:r>
              <a:rPr lang="en-US" sz="2000" dirty="0">
                <a:solidFill>
                  <a:schemeClr val="bg1">
                    <a:lumMod val="50000"/>
                  </a:schemeClr>
                </a:solidFill>
              </a:rPr>
              <a:t>Engaging with Partners</a:t>
            </a:r>
          </a:p>
        </p:txBody>
      </p:sp>
      <p:sp>
        <p:nvSpPr>
          <p:cNvPr id="2" name="Content Placeholder 2">
            <a:extLst>
              <a:ext uri="{FF2B5EF4-FFF2-40B4-BE49-F238E27FC236}">
                <a16:creationId xmlns:a16="http://schemas.microsoft.com/office/drawing/2014/main" id="{6D3AAABA-54FE-B44D-F51D-985A985A45C4}"/>
              </a:ext>
            </a:extLst>
          </p:cNvPr>
          <p:cNvSpPr>
            <a:spLocks noGrp="1"/>
          </p:cNvSpPr>
          <p:nvPr>
            <p:ph idx="1"/>
          </p:nvPr>
        </p:nvSpPr>
        <p:spPr>
          <a:xfrm>
            <a:off x="463148" y="2545590"/>
            <a:ext cx="1147950" cy="948978"/>
          </a:xfrm>
        </p:spPr>
        <p:txBody>
          <a:bodyPr tIns="0" rIns="0" bIns="0"/>
          <a:lstStyle/>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Qualify</a:t>
            </a:r>
          </a:p>
          <a:p>
            <a:pPr marL="0" indent="0" algn="ctr">
              <a:buNone/>
            </a:pPr>
            <a:r>
              <a:rPr lang="en-GB" sz="900" dirty="0">
                <a:solidFill>
                  <a:schemeClr val="tx2"/>
                </a:solidFill>
              </a:rPr>
              <a:t>Partner and Business Opportunity</a:t>
            </a:r>
          </a:p>
          <a:p>
            <a:pPr marL="0" indent="0" algn="ctr">
              <a:buNone/>
            </a:pPr>
            <a:r>
              <a:rPr lang="en-GB" sz="900" dirty="0"/>
              <a:t>Contact </a:t>
            </a:r>
            <a:r>
              <a:rPr lang="en-GB" sz="900" dirty="0">
                <a:hlinkClick r:id="rId4"/>
              </a:rPr>
              <a:t>STaaS Sales</a:t>
            </a:r>
            <a:r>
              <a:rPr lang="en-GB" sz="900" dirty="0"/>
              <a:t> for assistance</a:t>
            </a:r>
            <a:endParaRPr lang="en-US" sz="900" dirty="0">
              <a:solidFill>
                <a:schemeClr val="tx2"/>
              </a:solidFill>
            </a:endParaRPr>
          </a:p>
        </p:txBody>
      </p:sp>
      <p:cxnSp>
        <p:nvCxnSpPr>
          <p:cNvPr id="4" name="Straight Connector 3">
            <a:extLst>
              <a:ext uri="{FF2B5EF4-FFF2-40B4-BE49-F238E27FC236}">
                <a16:creationId xmlns:a16="http://schemas.microsoft.com/office/drawing/2014/main" id="{95A06DE5-1877-5FA2-94F4-124047837171}"/>
              </a:ext>
              <a:ext uri="{C183D7F6-B498-43B3-948B-1728B52AA6E4}">
                <adec:decorative xmlns:adec="http://schemas.microsoft.com/office/drawing/2017/decorative" val="1"/>
              </a:ext>
            </a:extLst>
          </p:cNvPr>
          <p:cNvCxnSpPr>
            <a:cxnSpLocks/>
          </p:cNvCxnSpPr>
          <p:nvPr/>
        </p:nvCxnSpPr>
        <p:spPr>
          <a:xfrm>
            <a:off x="296176" y="2133805"/>
            <a:ext cx="8528510" cy="0"/>
          </a:xfrm>
          <a:prstGeom prst="line">
            <a:avLst/>
          </a:prstGeom>
          <a:ln w="12700">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1B3CECEE-A59D-8093-F819-CB29763CF614}"/>
              </a:ext>
            </a:extLst>
          </p:cNvPr>
          <p:cNvSpPr txBox="1">
            <a:spLocks/>
          </p:cNvSpPr>
          <p:nvPr/>
        </p:nvSpPr>
        <p:spPr>
          <a:xfrm>
            <a:off x="2941208" y="2610869"/>
            <a:ext cx="1670312" cy="1946687"/>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Distribution</a:t>
            </a:r>
            <a:br>
              <a:rPr lang="en-GB" sz="1000" b="1" dirty="0">
                <a:solidFill>
                  <a:schemeClr val="tx2"/>
                </a:solidFill>
              </a:rPr>
            </a:br>
            <a:r>
              <a:rPr lang="en-GB" sz="900" dirty="0">
                <a:solidFill>
                  <a:schemeClr val="tx2"/>
                </a:solidFill>
              </a:rPr>
              <a:t>Engage with Hitachi Distribution PAM and Distributor</a:t>
            </a:r>
          </a:p>
          <a:p>
            <a:pPr marL="0" indent="0" algn="ctr">
              <a:buNone/>
            </a:pPr>
            <a:r>
              <a:rPr lang="en-GB" sz="900" dirty="0">
                <a:solidFill>
                  <a:schemeClr val="tx2"/>
                </a:solidFill>
              </a:rPr>
              <a:t>For EverFlex and STaaS, the Hitachi to Distribution terms take precedence</a:t>
            </a:r>
          </a:p>
          <a:p>
            <a:pPr marL="0" indent="0" algn="ctr">
              <a:buNone/>
            </a:pPr>
            <a:r>
              <a:rPr lang="en-GB" sz="900" b="1" dirty="0">
                <a:solidFill>
                  <a:schemeClr val="tx2"/>
                </a:solidFill>
              </a:rPr>
              <a:t>OR</a:t>
            </a:r>
          </a:p>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Tier-1 Manage</a:t>
            </a:r>
            <a:br>
              <a:rPr lang="en-GB" sz="1000" b="1" dirty="0">
                <a:solidFill>
                  <a:schemeClr val="tx2"/>
                </a:solidFill>
              </a:rPr>
            </a:br>
            <a:r>
              <a:rPr lang="en-GB" sz="900" dirty="0">
                <a:solidFill>
                  <a:schemeClr val="tx2"/>
                </a:solidFill>
              </a:rPr>
              <a:t>Engage with local PAM team for Tier-1 Manage Partners</a:t>
            </a:r>
          </a:p>
        </p:txBody>
      </p:sp>
      <p:sp>
        <p:nvSpPr>
          <p:cNvPr id="6" name="Content Placeholder 2">
            <a:extLst>
              <a:ext uri="{FF2B5EF4-FFF2-40B4-BE49-F238E27FC236}">
                <a16:creationId xmlns:a16="http://schemas.microsoft.com/office/drawing/2014/main" id="{E7411247-1CF0-D97E-F1FE-66553133E54C}"/>
              </a:ext>
            </a:extLst>
          </p:cNvPr>
          <p:cNvSpPr txBox="1">
            <a:spLocks/>
          </p:cNvSpPr>
          <p:nvPr/>
        </p:nvSpPr>
        <p:spPr>
          <a:xfrm>
            <a:off x="1613045" y="1112330"/>
            <a:ext cx="1674311" cy="630942"/>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900" dirty="0">
                <a:solidFill>
                  <a:schemeClr val="tx2"/>
                </a:solidFill>
              </a:rPr>
              <a:t>Partner Management approval for Partner Onboarding </a:t>
            </a:r>
            <a:r>
              <a:rPr lang="en-US" sz="1400" b="1" i="1" dirty="0">
                <a:solidFill>
                  <a:schemeClr val="accent2"/>
                </a:solidFill>
                <a:latin typeface="Times New Roman" panose="02020603050405020304" pitchFamily="18" charset="0"/>
                <a:cs typeface="Times New Roman" panose="02020603050405020304" pitchFamily="18" charset="0"/>
              </a:rPr>
              <a:t>Approval</a:t>
            </a:r>
            <a:br>
              <a:rPr lang="en-GB" sz="1000" b="1" dirty="0">
                <a:solidFill>
                  <a:schemeClr val="tx2"/>
                </a:solidFill>
              </a:rPr>
            </a:br>
            <a:endParaRPr lang="en-GB" sz="900" dirty="0">
              <a:solidFill>
                <a:schemeClr val="tx2"/>
              </a:solidFill>
            </a:endParaRPr>
          </a:p>
        </p:txBody>
      </p:sp>
      <p:sp>
        <p:nvSpPr>
          <p:cNvPr id="7" name="Content Placeholder 2">
            <a:extLst>
              <a:ext uri="{FF2B5EF4-FFF2-40B4-BE49-F238E27FC236}">
                <a16:creationId xmlns:a16="http://schemas.microsoft.com/office/drawing/2014/main" id="{4C75903C-9183-D2FA-7900-E479B00AC3B9}"/>
              </a:ext>
            </a:extLst>
          </p:cNvPr>
          <p:cNvSpPr txBox="1">
            <a:spLocks/>
          </p:cNvSpPr>
          <p:nvPr/>
        </p:nvSpPr>
        <p:spPr>
          <a:xfrm>
            <a:off x="4546171" y="1079961"/>
            <a:ext cx="1186133" cy="656590"/>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900" dirty="0">
                <a:solidFill>
                  <a:schemeClr val="tx2"/>
                </a:solidFill>
              </a:rPr>
              <a:t>STaaS offering and business review</a:t>
            </a:r>
          </a:p>
          <a:p>
            <a:pPr marL="0" indent="0" algn="ctr">
              <a:spcBef>
                <a:spcPts val="0"/>
              </a:spcBef>
              <a:buNone/>
            </a:pPr>
            <a:r>
              <a:rPr lang="en-US" sz="1400" b="1" i="1" dirty="0">
                <a:solidFill>
                  <a:schemeClr val="accent2"/>
                </a:solidFill>
                <a:latin typeface="Times New Roman" panose="02020603050405020304" pitchFamily="18" charset="0"/>
                <a:cs typeface="Times New Roman" panose="02020603050405020304" pitchFamily="18" charset="0"/>
              </a:rPr>
              <a:t>Review</a:t>
            </a:r>
            <a:br>
              <a:rPr lang="en-GB" sz="1000" b="1" dirty="0">
                <a:solidFill>
                  <a:schemeClr val="tx2"/>
                </a:solidFill>
              </a:rPr>
            </a:br>
            <a:endParaRPr lang="en-GB" sz="900" dirty="0">
              <a:solidFill>
                <a:schemeClr val="tx2"/>
              </a:solidFill>
            </a:endParaRPr>
          </a:p>
        </p:txBody>
      </p:sp>
      <p:sp>
        <p:nvSpPr>
          <p:cNvPr id="8" name="Content Placeholder 2">
            <a:extLst>
              <a:ext uri="{FF2B5EF4-FFF2-40B4-BE49-F238E27FC236}">
                <a16:creationId xmlns:a16="http://schemas.microsoft.com/office/drawing/2014/main" id="{08624915-2523-7178-5745-457DBC861F82}"/>
              </a:ext>
            </a:extLst>
          </p:cNvPr>
          <p:cNvSpPr txBox="1">
            <a:spLocks/>
          </p:cNvSpPr>
          <p:nvPr/>
        </p:nvSpPr>
        <p:spPr>
          <a:xfrm>
            <a:off x="5819055" y="2655478"/>
            <a:ext cx="1381636" cy="720710"/>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Agreement</a:t>
            </a:r>
            <a:br>
              <a:rPr lang="en-GB" sz="1000" b="1" dirty="0">
                <a:solidFill>
                  <a:schemeClr val="tx2"/>
                </a:solidFill>
              </a:rPr>
            </a:br>
            <a:r>
              <a:rPr lang="en-GB" sz="900" dirty="0">
                <a:solidFill>
                  <a:schemeClr val="tx2"/>
                </a:solidFill>
              </a:rPr>
              <a:t>Formalize new or updated partner legal agreement</a:t>
            </a:r>
          </a:p>
          <a:p>
            <a:pPr marL="0" indent="0" algn="ctr">
              <a:buNone/>
            </a:pPr>
            <a:r>
              <a:rPr lang="en-GB" sz="900" dirty="0">
                <a:solidFill>
                  <a:schemeClr val="tx2"/>
                </a:solidFill>
              </a:rPr>
              <a:t>Follow Legal Process</a:t>
            </a:r>
          </a:p>
        </p:txBody>
      </p:sp>
      <p:sp>
        <p:nvSpPr>
          <p:cNvPr id="9" name="Content Placeholder 2">
            <a:extLst>
              <a:ext uri="{FF2B5EF4-FFF2-40B4-BE49-F238E27FC236}">
                <a16:creationId xmlns:a16="http://schemas.microsoft.com/office/drawing/2014/main" id="{94809D81-DEFB-4C71-EEC4-C5EDD0EC98D6}"/>
              </a:ext>
            </a:extLst>
          </p:cNvPr>
          <p:cNvSpPr txBox="1">
            <a:spLocks/>
          </p:cNvSpPr>
          <p:nvPr/>
        </p:nvSpPr>
        <p:spPr>
          <a:xfrm>
            <a:off x="7123814" y="811810"/>
            <a:ext cx="1485317" cy="1087477"/>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900" dirty="0">
                <a:solidFill>
                  <a:schemeClr val="tx2"/>
                </a:solidFill>
              </a:rPr>
              <a:t>Account access and business activation</a:t>
            </a:r>
          </a:p>
          <a:p>
            <a:pPr marL="0" indent="0" algn="ctr">
              <a:buNone/>
            </a:pPr>
            <a:r>
              <a:rPr lang="en-GB" sz="900" dirty="0">
                <a:solidFill>
                  <a:schemeClr val="tx2"/>
                </a:solidFill>
              </a:rPr>
              <a:t>Customer Success Manages Onboarding</a:t>
            </a:r>
          </a:p>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Onboard</a:t>
            </a:r>
            <a:br>
              <a:rPr lang="en-GB" sz="1000" b="1" dirty="0">
                <a:solidFill>
                  <a:schemeClr val="tx2"/>
                </a:solidFill>
              </a:rPr>
            </a:br>
            <a:endParaRPr lang="en-GB" sz="900" dirty="0">
              <a:solidFill>
                <a:schemeClr val="tx2"/>
              </a:solidFill>
            </a:endParaRPr>
          </a:p>
        </p:txBody>
      </p:sp>
      <p:grpSp>
        <p:nvGrpSpPr>
          <p:cNvPr id="10" name="Group 9">
            <a:extLst>
              <a:ext uri="{FF2B5EF4-FFF2-40B4-BE49-F238E27FC236}">
                <a16:creationId xmlns:a16="http://schemas.microsoft.com/office/drawing/2014/main" id="{71009B09-CDA7-7D36-6AF3-29293F6D1014}"/>
              </a:ext>
            </a:extLst>
          </p:cNvPr>
          <p:cNvGrpSpPr/>
          <p:nvPr/>
        </p:nvGrpSpPr>
        <p:grpSpPr>
          <a:xfrm>
            <a:off x="729092" y="1820040"/>
            <a:ext cx="627530" cy="627530"/>
            <a:chOff x="2180521" y="2211844"/>
            <a:chExt cx="627530" cy="627530"/>
          </a:xfrm>
        </p:grpSpPr>
        <p:sp>
          <p:nvSpPr>
            <p:cNvPr id="11" name="Oval 10">
              <a:extLst>
                <a:ext uri="{FF2B5EF4-FFF2-40B4-BE49-F238E27FC236}">
                  <a16:creationId xmlns:a16="http://schemas.microsoft.com/office/drawing/2014/main" id="{0D819628-E453-28B9-9BC1-BE8F64E41568}"/>
                </a:ext>
                <a:ext uri="{C183D7F6-B498-43B3-948B-1728B52AA6E4}">
                  <adec:decorative xmlns:adec="http://schemas.microsoft.com/office/drawing/2017/decorative" val="1"/>
                </a:ext>
              </a:extLst>
            </p:cNvPr>
            <p:cNvSpPr/>
            <p:nvPr/>
          </p:nvSpPr>
          <p:spPr>
            <a:xfrm>
              <a:off x="2180521" y="2211844"/>
              <a:ext cx="627530" cy="627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2" name="Graphic 11" descr="Clipboard Mixed outline">
              <a:extLst>
                <a:ext uri="{FF2B5EF4-FFF2-40B4-BE49-F238E27FC236}">
                  <a16:creationId xmlns:a16="http://schemas.microsoft.com/office/drawing/2014/main" id="{F56EA3DD-D9DB-1316-1F86-9511A6CDE9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07159" y="2317701"/>
              <a:ext cx="372462" cy="372462"/>
            </a:xfrm>
            <a:prstGeom prst="rect">
              <a:avLst/>
            </a:prstGeom>
          </p:spPr>
        </p:pic>
      </p:grpSp>
      <p:grpSp>
        <p:nvGrpSpPr>
          <p:cNvPr id="13" name="Group 12">
            <a:extLst>
              <a:ext uri="{FF2B5EF4-FFF2-40B4-BE49-F238E27FC236}">
                <a16:creationId xmlns:a16="http://schemas.microsoft.com/office/drawing/2014/main" id="{BB92292A-4B72-9DD9-20E8-80E8DA8F9B09}"/>
              </a:ext>
            </a:extLst>
          </p:cNvPr>
          <p:cNvGrpSpPr/>
          <p:nvPr/>
        </p:nvGrpSpPr>
        <p:grpSpPr>
          <a:xfrm>
            <a:off x="7562861" y="1820040"/>
            <a:ext cx="627530" cy="627530"/>
            <a:chOff x="8027323" y="2211844"/>
            <a:chExt cx="627530" cy="627530"/>
          </a:xfrm>
        </p:grpSpPr>
        <p:sp>
          <p:nvSpPr>
            <p:cNvPr id="14" name="Oval 13">
              <a:extLst>
                <a:ext uri="{FF2B5EF4-FFF2-40B4-BE49-F238E27FC236}">
                  <a16:creationId xmlns:a16="http://schemas.microsoft.com/office/drawing/2014/main" id="{46E9CBD2-8DF2-CA8B-8CAA-41278F2303CF}"/>
                </a:ext>
                <a:ext uri="{C183D7F6-B498-43B3-948B-1728B52AA6E4}">
                  <adec:decorative xmlns:adec="http://schemas.microsoft.com/office/drawing/2017/decorative" val="1"/>
                </a:ext>
              </a:extLst>
            </p:cNvPr>
            <p:cNvSpPr/>
            <p:nvPr/>
          </p:nvSpPr>
          <p:spPr>
            <a:xfrm>
              <a:off x="8027323" y="2211844"/>
              <a:ext cx="627530" cy="62753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5" name="Graphic 14" descr="Cause And Effect outline">
              <a:extLst>
                <a:ext uri="{FF2B5EF4-FFF2-40B4-BE49-F238E27FC236}">
                  <a16:creationId xmlns:a16="http://schemas.microsoft.com/office/drawing/2014/main" id="{71BC67B3-ADD2-5475-6695-998B8314B0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3811" y="2328333"/>
              <a:ext cx="394553" cy="394553"/>
            </a:xfrm>
            <a:prstGeom prst="rect">
              <a:avLst/>
            </a:prstGeom>
          </p:spPr>
        </p:pic>
      </p:grpSp>
      <p:grpSp>
        <p:nvGrpSpPr>
          <p:cNvPr id="16" name="Group 15">
            <a:extLst>
              <a:ext uri="{FF2B5EF4-FFF2-40B4-BE49-F238E27FC236}">
                <a16:creationId xmlns:a16="http://schemas.microsoft.com/office/drawing/2014/main" id="{C10399F3-E1E2-34F3-BDB6-AF9C2A9D1890}"/>
              </a:ext>
            </a:extLst>
          </p:cNvPr>
          <p:cNvGrpSpPr/>
          <p:nvPr/>
        </p:nvGrpSpPr>
        <p:grpSpPr>
          <a:xfrm>
            <a:off x="4829354" y="1820040"/>
            <a:ext cx="627530" cy="627530"/>
            <a:chOff x="5688601" y="2211844"/>
            <a:chExt cx="627530" cy="627530"/>
          </a:xfrm>
        </p:grpSpPr>
        <p:sp>
          <p:nvSpPr>
            <p:cNvPr id="17" name="Oval 16">
              <a:extLst>
                <a:ext uri="{FF2B5EF4-FFF2-40B4-BE49-F238E27FC236}">
                  <a16:creationId xmlns:a16="http://schemas.microsoft.com/office/drawing/2014/main" id="{814DC301-8626-2089-2AAE-6F94C7130F93}"/>
                </a:ext>
                <a:ext uri="{C183D7F6-B498-43B3-948B-1728B52AA6E4}">
                  <adec:decorative xmlns:adec="http://schemas.microsoft.com/office/drawing/2017/decorative" val="1"/>
                </a:ext>
              </a:extLst>
            </p:cNvPr>
            <p:cNvSpPr/>
            <p:nvPr/>
          </p:nvSpPr>
          <p:spPr>
            <a:xfrm>
              <a:off x="5688601" y="2211844"/>
              <a:ext cx="627530" cy="62753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8" name="Graphic 17" descr="Customer review outline">
              <a:extLst>
                <a:ext uri="{FF2B5EF4-FFF2-40B4-BE49-F238E27FC236}">
                  <a16:creationId xmlns:a16="http://schemas.microsoft.com/office/drawing/2014/main" id="{BBA1DFB5-6080-5D9F-F5D0-DA7FEF6793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1209" y="2328333"/>
              <a:ext cx="394553" cy="394553"/>
            </a:xfrm>
            <a:prstGeom prst="rect">
              <a:avLst/>
            </a:prstGeom>
          </p:spPr>
        </p:pic>
      </p:grpSp>
      <p:grpSp>
        <p:nvGrpSpPr>
          <p:cNvPr id="19" name="Group 18">
            <a:extLst>
              <a:ext uri="{FF2B5EF4-FFF2-40B4-BE49-F238E27FC236}">
                <a16:creationId xmlns:a16="http://schemas.microsoft.com/office/drawing/2014/main" id="{E3FF22E7-F5C1-6B05-5C12-62B6F072DAD0}"/>
              </a:ext>
            </a:extLst>
          </p:cNvPr>
          <p:cNvGrpSpPr/>
          <p:nvPr/>
        </p:nvGrpSpPr>
        <p:grpSpPr>
          <a:xfrm>
            <a:off x="2095846" y="1820040"/>
            <a:ext cx="627530" cy="627530"/>
            <a:chOff x="3349881" y="2211844"/>
            <a:chExt cx="627530" cy="627530"/>
          </a:xfrm>
        </p:grpSpPr>
        <p:sp>
          <p:nvSpPr>
            <p:cNvPr id="20" name="Oval 19">
              <a:extLst>
                <a:ext uri="{FF2B5EF4-FFF2-40B4-BE49-F238E27FC236}">
                  <a16:creationId xmlns:a16="http://schemas.microsoft.com/office/drawing/2014/main" id="{7A3E2847-E8DC-7102-04EA-753D2E6367CA}"/>
                </a:ext>
                <a:ext uri="{C183D7F6-B498-43B3-948B-1728B52AA6E4}">
                  <adec:decorative xmlns:adec="http://schemas.microsoft.com/office/drawing/2017/decorative" val="1"/>
                </a:ext>
              </a:extLst>
            </p:cNvPr>
            <p:cNvSpPr/>
            <p:nvPr/>
          </p:nvSpPr>
          <p:spPr>
            <a:xfrm>
              <a:off x="3349881" y="2211844"/>
              <a:ext cx="627530" cy="627530"/>
            </a:xfrm>
            <a:prstGeom prst="ellipse">
              <a:avLst/>
            </a:prstGeom>
            <a:solidFill>
              <a:srgbClr val="004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1" name="Graphic 20" descr="Clapping hands outline">
              <a:extLst>
                <a:ext uri="{FF2B5EF4-FFF2-40B4-BE49-F238E27FC236}">
                  <a16:creationId xmlns:a16="http://schemas.microsoft.com/office/drawing/2014/main" id="{444F7C15-C75F-BC7A-C20C-9C10165C73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67679" y="2328333"/>
              <a:ext cx="394553" cy="394553"/>
            </a:xfrm>
            <a:prstGeom prst="rect">
              <a:avLst/>
            </a:prstGeom>
          </p:spPr>
        </p:pic>
      </p:grpSp>
      <p:grpSp>
        <p:nvGrpSpPr>
          <p:cNvPr id="22" name="Group 21">
            <a:extLst>
              <a:ext uri="{FF2B5EF4-FFF2-40B4-BE49-F238E27FC236}">
                <a16:creationId xmlns:a16="http://schemas.microsoft.com/office/drawing/2014/main" id="{7A8DB1A5-935D-1779-C889-0E1764804DDD}"/>
              </a:ext>
            </a:extLst>
          </p:cNvPr>
          <p:cNvGrpSpPr/>
          <p:nvPr/>
        </p:nvGrpSpPr>
        <p:grpSpPr>
          <a:xfrm>
            <a:off x="6196108" y="1820040"/>
            <a:ext cx="627530" cy="627530"/>
            <a:chOff x="6857961" y="2211844"/>
            <a:chExt cx="627530" cy="627530"/>
          </a:xfrm>
        </p:grpSpPr>
        <p:sp>
          <p:nvSpPr>
            <p:cNvPr id="23" name="Oval 22">
              <a:extLst>
                <a:ext uri="{FF2B5EF4-FFF2-40B4-BE49-F238E27FC236}">
                  <a16:creationId xmlns:a16="http://schemas.microsoft.com/office/drawing/2014/main" id="{FBAE07CD-FF2C-A5A9-EF8D-15FE302663E0}"/>
                </a:ext>
                <a:ext uri="{C183D7F6-B498-43B3-948B-1728B52AA6E4}">
                  <adec:decorative xmlns:adec="http://schemas.microsoft.com/office/drawing/2017/decorative" val="1"/>
                </a:ext>
              </a:extLst>
            </p:cNvPr>
            <p:cNvSpPr/>
            <p:nvPr/>
          </p:nvSpPr>
          <p:spPr>
            <a:xfrm>
              <a:off x="6857961" y="2211844"/>
              <a:ext cx="627530" cy="6275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4" name="Graphic 23" descr="Contract outline">
              <a:extLst>
                <a:ext uri="{FF2B5EF4-FFF2-40B4-BE49-F238E27FC236}">
                  <a16:creationId xmlns:a16="http://schemas.microsoft.com/office/drawing/2014/main" id="{7CCC2BF8-E9ED-5592-D566-A146D0D108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9867" y="2313750"/>
              <a:ext cx="423718" cy="423718"/>
            </a:xfrm>
            <a:prstGeom prst="rect">
              <a:avLst/>
            </a:prstGeom>
          </p:spPr>
        </p:pic>
      </p:grpSp>
      <p:grpSp>
        <p:nvGrpSpPr>
          <p:cNvPr id="25" name="Group 24">
            <a:extLst>
              <a:ext uri="{FF2B5EF4-FFF2-40B4-BE49-F238E27FC236}">
                <a16:creationId xmlns:a16="http://schemas.microsoft.com/office/drawing/2014/main" id="{0F1F6589-5C3F-DA53-94A9-52F1F5EFAE09}"/>
              </a:ext>
            </a:extLst>
          </p:cNvPr>
          <p:cNvGrpSpPr/>
          <p:nvPr/>
        </p:nvGrpSpPr>
        <p:grpSpPr>
          <a:xfrm>
            <a:off x="3462600" y="1820040"/>
            <a:ext cx="627530" cy="627530"/>
            <a:chOff x="4519241" y="2211844"/>
            <a:chExt cx="627530" cy="627530"/>
          </a:xfrm>
        </p:grpSpPr>
        <p:sp>
          <p:nvSpPr>
            <p:cNvPr id="26" name="Oval 25">
              <a:extLst>
                <a:ext uri="{FF2B5EF4-FFF2-40B4-BE49-F238E27FC236}">
                  <a16:creationId xmlns:a16="http://schemas.microsoft.com/office/drawing/2014/main" id="{35140D79-7D38-9465-C2D9-615E22F0C7FB}"/>
                </a:ext>
                <a:ext uri="{C183D7F6-B498-43B3-948B-1728B52AA6E4}">
                  <adec:decorative xmlns:adec="http://schemas.microsoft.com/office/drawing/2017/decorative" val="1"/>
                </a:ext>
              </a:extLst>
            </p:cNvPr>
            <p:cNvSpPr/>
            <p:nvPr/>
          </p:nvSpPr>
          <p:spPr>
            <a:xfrm>
              <a:off x="4519241" y="2211844"/>
              <a:ext cx="627530" cy="627530"/>
            </a:xfrm>
            <a:prstGeom prst="ellipse">
              <a:avLst/>
            </a:prstGeom>
            <a:solidFill>
              <a:srgbClr val="3C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7" name="Graphic 26" descr="Boardroom outline">
              <a:extLst>
                <a:ext uri="{FF2B5EF4-FFF2-40B4-BE49-F238E27FC236}">
                  <a16:creationId xmlns:a16="http://schemas.microsoft.com/office/drawing/2014/main" id="{E60773E2-7529-34EA-CFF3-66133BD169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88940" y="2284488"/>
              <a:ext cx="488131" cy="488131"/>
            </a:xfrm>
            <a:prstGeom prst="rect">
              <a:avLst/>
            </a:prstGeom>
          </p:spPr>
        </p:pic>
      </p:grpSp>
    </p:spTree>
    <p:custDataLst>
      <p:tags r:id="rId1"/>
    </p:custDataLst>
    <p:extLst>
      <p:ext uri="{BB962C8B-B14F-4D97-AF65-F5344CB8AC3E}">
        <p14:creationId xmlns:p14="http://schemas.microsoft.com/office/powerpoint/2010/main" val="3384977111"/>
      </p:ext>
    </p:extLst>
  </p:cSld>
  <p:clrMapOvr>
    <a:masterClrMapping/>
  </p:clrMapOvr>
  <mc:AlternateContent xmlns:mc="http://schemas.openxmlformats.org/markup-compatibility/2006" xmlns:p14="http://schemas.microsoft.com/office/powerpoint/2010/main">
    <mc:Choice Requires="p14">
      <p:transition spd="med" p14:dur="700" advTm="56579">
        <p:fade/>
      </p:transition>
    </mc:Choice>
    <mc:Fallback xmlns="">
      <p:transition spd="med" advTm="5657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495F7-066F-D5C9-7F6B-046EFB1A3C1B}"/>
              </a:ext>
            </a:extLst>
          </p:cNvPr>
          <p:cNvSpPr>
            <a:spLocks noGrp="1"/>
          </p:cNvSpPr>
          <p:nvPr>
            <p:ph type="title"/>
          </p:nvPr>
        </p:nvSpPr>
        <p:spPr/>
        <p:txBody>
          <a:bodyPr>
            <a:normAutofit/>
          </a:bodyPr>
          <a:lstStyle/>
          <a:p>
            <a:r>
              <a:rPr lang="en-US" sz="2000" dirty="0"/>
              <a:t>STaaS Subscription | </a:t>
            </a:r>
            <a:r>
              <a:rPr lang="en-US" sz="2000" dirty="0">
                <a:solidFill>
                  <a:schemeClr val="bg1">
                    <a:lumMod val="50000"/>
                  </a:schemeClr>
                </a:solidFill>
              </a:rPr>
              <a:t>Key Differentiators</a:t>
            </a:r>
          </a:p>
        </p:txBody>
      </p:sp>
      <p:graphicFrame>
        <p:nvGraphicFramePr>
          <p:cNvPr id="10" name="Table 9">
            <a:extLst>
              <a:ext uri="{FF2B5EF4-FFF2-40B4-BE49-F238E27FC236}">
                <a16:creationId xmlns:a16="http://schemas.microsoft.com/office/drawing/2014/main" id="{20FC2C87-E243-6D4E-B1B8-CB73D5AD11BB}"/>
              </a:ext>
            </a:extLst>
          </p:cNvPr>
          <p:cNvGraphicFramePr>
            <a:graphicFrameLocks noGrp="1"/>
          </p:cNvGraphicFramePr>
          <p:nvPr/>
        </p:nvGraphicFramePr>
        <p:xfrm>
          <a:off x="3453672" y="896422"/>
          <a:ext cx="5426168" cy="1064424"/>
        </p:xfrm>
        <a:graphic>
          <a:graphicData uri="http://schemas.openxmlformats.org/drawingml/2006/table">
            <a:tbl>
              <a:tblPr firstRow="1" firstCol="1" bandRow="1">
                <a:tableStyleId>{073A0DAA-6AF3-43AB-8588-CEC1D06C72B9}</a:tableStyleId>
              </a:tblPr>
              <a:tblGrid>
                <a:gridCol w="5426168">
                  <a:extLst>
                    <a:ext uri="{9D8B030D-6E8A-4147-A177-3AD203B41FA5}">
                      <a16:colId xmlns:a16="http://schemas.microsoft.com/office/drawing/2014/main" val="1100501896"/>
                    </a:ext>
                  </a:extLst>
                </a:gridCol>
              </a:tblGrid>
              <a:tr h="186600">
                <a:tc>
                  <a:txBody>
                    <a:bodyPr/>
                    <a:lstStyle/>
                    <a:p>
                      <a:pPr marL="342900" marR="0" lvl="0" indent="-342900">
                        <a:lnSpc>
                          <a:spcPct val="107000"/>
                        </a:lnSpc>
                        <a:spcBef>
                          <a:spcPts val="600"/>
                        </a:spcBef>
                        <a:spcAft>
                          <a:spcPts val="0"/>
                        </a:spcAft>
                        <a:buFont typeface="Symbol" panose="05050102010706020507" pitchFamily="18" charset="2"/>
                        <a:buChar char=""/>
                      </a:pPr>
                      <a:r>
                        <a:rPr lang="en-US" sz="1100" b="0" kern="100" dirty="0">
                          <a:solidFill>
                            <a:sysClr val="windowText" lastClr="000000"/>
                          </a:solidFill>
                          <a:effectLst/>
                        </a:rPr>
                        <a:t>Partner-centric. Built with partners in mind ensuring self-service control and subscriber management.</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1711165660"/>
                  </a:ext>
                </a:extLst>
              </a:tr>
              <a:tr h="623226">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Enterprise class storage. 100% data availability guarantee leveraging Hitachi VSP enterprise-class storage.</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1182919139"/>
                  </a:ext>
                </a:extLst>
              </a:tr>
            </a:tbl>
          </a:graphicData>
        </a:graphic>
      </p:graphicFrame>
      <p:graphicFrame>
        <p:nvGraphicFramePr>
          <p:cNvPr id="11" name="Table 10">
            <a:extLst>
              <a:ext uri="{FF2B5EF4-FFF2-40B4-BE49-F238E27FC236}">
                <a16:creationId xmlns:a16="http://schemas.microsoft.com/office/drawing/2014/main" id="{227A31A9-755A-C97E-6162-80887FE7ABC6}"/>
              </a:ext>
            </a:extLst>
          </p:cNvPr>
          <p:cNvGraphicFramePr>
            <a:graphicFrameLocks noGrp="1"/>
          </p:cNvGraphicFramePr>
          <p:nvPr/>
        </p:nvGraphicFramePr>
        <p:xfrm>
          <a:off x="3453672" y="1931783"/>
          <a:ext cx="5426168" cy="1701262"/>
        </p:xfrm>
        <a:graphic>
          <a:graphicData uri="http://schemas.openxmlformats.org/drawingml/2006/table">
            <a:tbl>
              <a:tblPr firstRow="1" firstCol="1" bandRow="1">
                <a:tableStyleId>{073A0DAA-6AF3-43AB-8588-CEC1D06C72B9}</a:tableStyleId>
              </a:tblPr>
              <a:tblGrid>
                <a:gridCol w="5426168">
                  <a:extLst>
                    <a:ext uri="{9D8B030D-6E8A-4147-A177-3AD203B41FA5}">
                      <a16:colId xmlns:a16="http://schemas.microsoft.com/office/drawing/2014/main" val="720718644"/>
                    </a:ext>
                  </a:extLst>
                </a:gridCol>
              </a:tblGrid>
              <a:tr h="435493">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Predictable pay as you go. A variety of STaaS storage tiers and capacity levels supported by standardized rate cards upfront, SLAs and Service Credits.</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3398651277"/>
                  </a:ext>
                </a:extLst>
              </a:tr>
              <a:tr h="435493">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Transparent billing. Simple billing models that are consistent across offerings &amp; provide clear visibility into usage.</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3739735672"/>
                  </a:ext>
                </a:extLst>
              </a:tr>
              <a:tr h="258425">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Coterminous capacity upgrades within the same tier.</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2628779955"/>
                  </a:ext>
                </a:extLst>
              </a:tr>
              <a:tr h="557055">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Complete quote-to-cash lifecycle. Quote, order, reporting and billing management under one pane of glass with Hitachi Services Manager.</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3830141028"/>
                  </a:ext>
                </a:extLst>
              </a:tr>
            </a:tbl>
          </a:graphicData>
        </a:graphic>
      </p:graphicFrame>
      <p:graphicFrame>
        <p:nvGraphicFramePr>
          <p:cNvPr id="12" name="Table 11">
            <a:extLst>
              <a:ext uri="{FF2B5EF4-FFF2-40B4-BE49-F238E27FC236}">
                <a16:creationId xmlns:a16="http://schemas.microsoft.com/office/drawing/2014/main" id="{938CCCDC-E692-4249-F8B0-9016C32F475A}"/>
              </a:ext>
            </a:extLst>
          </p:cNvPr>
          <p:cNvGraphicFramePr>
            <a:graphicFrameLocks noGrp="1"/>
          </p:cNvGraphicFramePr>
          <p:nvPr/>
        </p:nvGraphicFramePr>
        <p:xfrm>
          <a:off x="3453672" y="3734968"/>
          <a:ext cx="5426168" cy="882396"/>
        </p:xfrm>
        <a:graphic>
          <a:graphicData uri="http://schemas.openxmlformats.org/drawingml/2006/table">
            <a:tbl>
              <a:tblPr firstRow="1" firstCol="1" bandRow="1">
                <a:tableStyleId>{073A0DAA-6AF3-43AB-8588-CEC1D06C72B9}</a:tableStyleId>
              </a:tblPr>
              <a:tblGrid>
                <a:gridCol w="5426168">
                  <a:extLst>
                    <a:ext uri="{9D8B030D-6E8A-4147-A177-3AD203B41FA5}">
                      <a16:colId xmlns:a16="http://schemas.microsoft.com/office/drawing/2014/main" val="3771672759"/>
                    </a:ext>
                  </a:extLst>
                </a:gridCol>
              </a:tblGrid>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Fast time to market. Quote approval to delivery in weeks rather than months.  Same day activation.</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3744434497"/>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100" b="0" kern="100" dirty="0">
                          <a:solidFill>
                            <a:sysClr val="windowText" lastClr="000000"/>
                          </a:solidFill>
                          <a:effectLst/>
                        </a:rPr>
                        <a:t>World class support. Trusted Hitachi global support being delivered to thousands of enterprise customers today.</a:t>
                      </a:r>
                      <a:endParaRPr lang="en-US" sz="11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oFill/>
                  </a:tcPr>
                </a:tc>
                <a:extLst>
                  <a:ext uri="{0D108BD9-81ED-4DB2-BD59-A6C34878D82A}">
                    <a16:rowId xmlns:a16="http://schemas.microsoft.com/office/drawing/2014/main" val="2242548342"/>
                  </a:ext>
                </a:extLst>
              </a:tr>
            </a:tbl>
          </a:graphicData>
        </a:graphic>
      </p:graphicFrame>
      <p:grpSp>
        <p:nvGrpSpPr>
          <p:cNvPr id="23" name="Group 22">
            <a:extLst>
              <a:ext uri="{FF2B5EF4-FFF2-40B4-BE49-F238E27FC236}">
                <a16:creationId xmlns:a16="http://schemas.microsoft.com/office/drawing/2014/main" id="{BC729AC9-0CD5-5DC6-D2B6-FF02151D9871}"/>
              </a:ext>
            </a:extLst>
          </p:cNvPr>
          <p:cNvGrpSpPr/>
          <p:nvPr/>
        </p:nvGrpSpPr>
        <p:grpSpPr>
          <a:xfrm>
            <a:off x="356990" y="1891260"/>
            <a:ext cx="2962520" cy="534969"/>
            <a:chOff x="356990" y="1803799"/>
            <a:chExt cx="2962520" cy="534969"/>
          </a:xfrm>
        </p:grpSpPr>
        <p:sp>
          <p:nvSpPr>
            <p:cNvPr id="7" name="TextBox 6">
              <a:extLst>
                <a:ext uri="{FF2B5EF4-FFF2-40B4-BE49-F238E27FC236}">
                  <a16:creationId xmlns:a16="http://schemas.microsoft.com/office/drawing/2014/main" id="{0E04955E-8A5A-FB9B-C559-33BBDB6186B2}"/>
                </a:ext>
              </a:extLst>
            </p:cNvPr>
            <p:cNvSpPr txBox="1"/>
            <p:nvPr/>
          </p:nvSpPr>
          <p:spPr>
            <a:xfrm>
              <a:off x="1009815" y="1915665"/>
              <a:ext cx="2309695" cy="311239"/>
            </a:xfrm>
            <a:prstGeom prst="rect">
              <a:avLst/>
            </a:prstGeom>
            <a:noFill/>
          </p:spPr>
          <p:txBody>
            <a:bodyPr wrap="square">
              <a:spAutoFit/>
            </a:bodyPr>
            <a:lstStyle/>
            <a:p>
              <a:pPr marL="0" marR="0">
                <a:lnSpc>
                  <a:spcPct val="107000"/>
                </a:lnSpc>
                <a:spcBef>
                  <a:spcPts val="0"/>
                </a:spcBef>
                <a:spcAft>
                  <a:spcPts val="0"/>
                </a:spcAft>
              </a:pPr>
              <a:r>
                <a:rPr lang="en-US" sz="1400" b="1" kern="100" dirty="0">
                  <a:solidFill>
                    <a:schemeClr val="accent2"/>
                  </a:solidFill>
                  <a:effectLst/>
                </a:rPr>
                <a:t>Pricing and Governance</a:t>
              </a:r>
              <a:endParaRPr lang="en-US" sz="1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5" descr="Money outline">
              <a:extLst>
                <a:ext uri="{FF2B5EF4-FFF2-40B4-BE49-F238E27FC236}">
                  <a16:creationId xmlns:a16="http://schemas.microsoft.com/office/drawing/2014/main" id="{0E92C5BF-F1DF-DC26-5CF2-766C446D71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990" y="1803799"/>
              <a:ext cx="534969" cy="534969"/>
            </a:xfrm>
            <a:prstGeom prst="rect">
              <a:avLst/>
            </a:prstGeom>
          </p:spPr>
        </p:pic>
      </p:grpSp>
      <p:grpSp>
        <p:nvGrpSpPr>
          <p:cNvPr id="24" name="Group 23">
            <a:extLst>
              <a:ext uri="{FF2B5EF4-FFF2-40B4-BE49-F238E27FC236}">
                <a16:creationId xmlns:a16="http://schemas.microsoft.com/office/drawing/2014/main" id="{AE375124-166B-2111-C499-39E25C97E27C}"/>
              </a:ext>
            </a:extLst>
          </p:cNvPr>
          <p:cNvGrpSpPr/>
          <p:nvPr/>
        </p:nvGrpSpPr>
        <p:grpSpPr>
          <a:xfrm>
            <a:off x="340684" y="3599249"/>
            <a:ext cx="2978826" cy="534969"/>
            <a:chOff x="340684" y="3599249"/>
            <a:chExt cx="2978826" cy="534969"/>
          </a:xfrm>
        </p:grpSpPr>
        <p:sp>
          <p:nvSpPr>
            <p:cNvPr id="9" name="TextBox 8">
              <a:extLst>
                <a:ext uri="{FF2B5EF4-FFF2-40B4-BE49-F238E27FC236}">
                  <a16:creationId xmlns:a16="http://schemas.microsoft.com/office/drawing/2014/main" id="{4D373F7E-9D8A-50C4-F78E-796500417598}"/>
                </a:ext>
              </a:extLst>
            </p:cNvPr>
            <p:cNvSpPr txBox="1"/>
            <p:nvPr/>
          </p:nvSpPr>
          <p:spPr>
            <a:xfrm>
              <a:off x="1009815" y="3711115"/>
              <a:ext cx="2309695" cy="311239"/>
            </a:xfrm>
            <a:prstGeom prst="rect">
              <a:avLst/>
            </a:prstGeom>
            <a:noFill/>
          </p:spPr>
          <p:txBody>
            <a:bodyPr wrap="square">
              <a:spAutoFit/>
            </a:bodyPr>
            <a:lstStyle/>
            <a:p>
              <a:pPr marL="0" marR="0">
                <a:lnSpc>
                  <a:spcPct val="107000"/>
                </a:lnSpc>
                <a:spcBef>
                  <a:spcPts val="0"/>
                </a:spcBef>
                <a:spcAft>
                  <a:spcPts val="0"/>
                </a:spcAft>
              </a:pPr>
              <a:r>
                <a:rPr lang="en-US" sz="1400" b="1" kern="100" dirty="0">
                  <a:solidFill>
                    <a:schemeClr val="accent2"/>
                  </a:solidFill>
                  <a:effectLst/>
                </a:rPr>
                <a:t>Deployment and Support</a:t>
              </a:r>
              <a:endParaRPr lang="en-US" sz="1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Graphic 12" descr="Good Inventory outline">
              <a:extLst>
                <a:ext uri="{FF2B5EF4-FFF2-40B4-BE49-F238E27FC236}">
                  <a16:creationId xmlns:a16="http://schemas.microsoft.com/office/drawing/2014/main" id="{28F24324-BC5A-6192-E9D1-57D909A7B4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684" y="3599249"/>
              <a:ext cx="534969" cy="534969"/>
            </a:xfrm>
            <a:prstGeom prst="rect">
              <a:avLst/>
            </a:prstGeom>
          </p:spPr>
        </p:pic>
      </p:grpSp>
      <p:grpSp>
        <p:nvGrpSpPr>
          <p:cNvPr id="22" name="Group 21">
            <a:extLst>
              <a:ext uri="{FF2B5EF4-FFF2-40B4-BE49-F238E27FC236}">
                <a16:creationId xmlns:a16="http://schemas.microsoft.com/office/drawing/2014/main" id="{4DF900C5-0156-A62B-1937-75D3D5F6DE6D}"/>
              </a:ext>
            </a:extLst>
          </p:cNvPr>
          <p:cNvGrpSpPr/>
          <p:nvPr/>
        </p:nvGrpSpPr>
        <p:grpSpPr>
          <a:xfrm>
            <a:off x="340684" y="730240"/>
            <a:ext cx="2978826" cy="579993"/>
            <a:chOff x="340684" y="730240"/>
            <a:chExt cx="2978826" cy="579993"/>
          </a:xfrm>
        </p:grpSpPr>
        <p:sp>
          <p:nvSpPr>
            <p:cNvPr id="5" name="TextBox 4">
              <a:extLst>
                <a:ext uri="{FF2B5EF4-FFF2-40B4-BE49-F238E27FC236}">
                  <a16:creationId xmlns:a16="http://schemas.microsoft.com/office/drawing/2014/main" id="{D6A57730-BA1D-1DC7-E2A3-C5A8FBFE8361}"/>
                </a:ext>
              </a:extLst>
            </p:cNvPr>
            <p:cNvSpPr txBox="1"/>
            <p:nvPr/>
          </p:nvSpPr>
          <p:spPr>
            <a:xfrm>
              <a:off x="1009815" y="864618"/>
              <a:ext cx="2309695" cy="311239"/>
            </a:xfrm>
            <a:prstGeom prst="rect">
              <a:avLst/>
            </a:prstGeom>
            <a:noFill/>
          </p:spPr>
          <p:txBody>
            <a:bodyPr wrap="square">
              <a:spAutoFit/>
            </a:bodyPr>
            <a:lstStyle/>
            <a:p>
              <a:pPr marL="0" marR="0">
                <a:lnSpc>
                  <a:spcPct val="107000"/>
                </a:lnSpc>
                <a:spcBef>
                  <a:spcPts val="600"/>
                </a:spcBef>
                <a:spcAft>
                  <a:spcPts val="0"/>
                </a:spcAft>
              </a:pPr>
              <a:r>
                <a:rPr lang="en-US" sz="1400" b="1" kern="100" dirty="0">
                  <a:solidFill>
                    <a:schemeClr val="accent2"/>
                  </a:solidFill>
                  <a:effectLst/>
                </a:rPr>
                <a:t>Partner Enterprise</a:t>
              </a:r>
              <a:endParaRPr lang="en-US" sz="1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Graphic 17" descr="Building outline">
              <a:extLst>
                <a:ext uri="{FF2B5EF4-FFF2-40B4-BE49-F238E27FC236}">
                  <a16:creationId xmlns:a16="http://schemas.microsoft.com/office/drawing/2014/main" id="{0C9FEA3C-6D84-F415-6085-7EF45006F7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0684" y="730240"/>
              <a:ext cx="579993" cy="579993"/>
            </a:xfrm>
            <a:prstGeom prst="rect">
              <a:avLst/>
            </a:prstGeom>
          </p:spPr>
        </p:pic>
      </p:grpSp>
      <p:sp>
        <p:nvSpPr>
          <p:cNvPr id="19" name="Rectangle: Rounded Corners 18">
            <a:extLst>
              <a:ext uri="{FF2B5EF4-FFF2-40B4-BE49-F238E27FC236}">
                <a16:creationId xmlns:a16="http://schemas.microsoft.com/office/drawing/2014/main" id="{CF6635A0-2BC1-DED7-38C0-769763AADC67}"/>
              </a:ext>
            </a:extLst>
          </p:cNvPr>
          <p:cNvSpPr/>
          <p:nvPr/>
        </p:nvSpPr>
        <p:spPr>
          <a:xfrm>
            <a:off x="3296998" y="825691"/>
            <a:ext cx="5582842" cy="979704"/>
          </a:xfrm>
          <a:prstGeom prst="roundRect">
            <a:avLst/>
          </a:prstGeom>
          <a:noFill/>
          <a:ln>
            <a:solidFill>
              <a:schemeClr val="bg1">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Neue Haas Grotesk Text Pro" panose="020B0504020202020204" pitchFamily="34" charset="77"/>
              </a:rPr>
              <a:t>g</a:t>
            </a:r>
          </a:p>
        </p:txBody>
      </p:sp>
      <p:sp>
        <p:nvSpPr>
          <p:cNvPr id="20" name="Rectangle: Rounded Corners 19">
            <a:extLst>
              <a:ext uri="{FF2B5EF4-FFF2-40B4-BE49-F238E27FC236}">
                <a16:creationId xmlns:a16="http://schemas.microsoft.com/office/drawing/2014/main" id="{0B66E816-A9D9-C0E1-70B3-3D6D950E1CBB}"/>
              </a:ext>
            </a:extLst>
          </p:cNvPr>
          <p:cNvSpPr/>
          <p:nvPr/>
        </p:nvSpPr>
        <p:spPr>
          <a:xfrm>
            <a:off x="3319510" y="1915664"/>
            <a:ext cx="5582842" cy="1686467"/>
          </a:xfrm>
          <a:prstGeom prst="roundRect">
            <a:avLst/>
          </a:prstGeom>
          <a:noFill/>
          <a:ln>
            <a:solidFill>
              <a:schemeClr val="bg1">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Neue Haas Grotesk Text Pro" panose="020B0504020202020204" pitchFamily="34" charset="77"/>
              </a:rPr>
              <a:t>g</a:t>
            </a:r>
          </a:p>
        </p:txBody>
      </p:sp>
      <p:sp>
        <p:nvSpPr>
          <p:cNvPr id="21" name="Rectangle: Rounded Corners 20">
            <a:extLst>
              <a:ext uri="{FF2B5EF4-FFF2-40B4-BE49-F238E27FC236}">
                <a16:creationId xmlns:a16="http://schemas.microsoft.com/office/drawing/2014/main" id="{8BFD0576-5C53-8650-7D99-0DBE03104076}"/>
              </a:ext>
            </a:extLst>
          </p:cNvPr>
          <p:cNvSpPr/>
          <p:nvPr/>
        </p:nvSpPr>
        <p:spPr>
          <a:xfrm>
            <a:off x="3319510" y="3711627"/>
            <a:ext cx="5582842" cy="971692"/>
          </a:xfrm>
          <a:prstGeom prst="roundRect">
            <a:avLst/>
          </a:prstGeom>
          <a:noFill/>
          <a:ln>
            <a:solidFill>
              <a:schemeClr val="bg1">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Neue Haas Grotesk Text Pro" panose="020B0504020202020204" pitchFamily="34" charset="77"/>
              </a:rPr>
              <a:t>g</a:t>
            </a:r>
          </a:p>
        </p:txBody>
      </p:sp>
    </p:spTree>
    <p:custDataLst>
      <p:tags r:id="rId1"/>
    </p:custDataLst>
    <p:extLst>
      <p:ext uri="{BB962C8B-B14F-4D97-AF65-F5344CB8AC3E}">
        <p14:creationId xmlns:p14="http://schemas.microsoft.com/office/powerpoint/2010/main" val="4263945062"/>
      </p:ext>
    </p:extLst>
  </p:cSld>
  <p:clrMapOvr>
    <a:masterClrMapping/>
  </p:clrMapOvr>
  <mc:AlternateContent xmlns:mc="http://schemas.openxmlformats.org/markup-compatibility/2006" xmlns:p14="http://schemas.microsoft.com/office/powerpoint/2010/main">
    <mc:Choice Requires="p14">
      <p:transition spd="med" p14:dur="700" advTm="107925">
        <p:fade/>
      </p:transition>
    </mc:Choice>
    <mc:Fallback xmlns="">
      <p:transition spd="med" advTm="1079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9499-CCF9-4F46-A8FF-EFA0386FABE8}"/>
              </a:ext>
            </a:extLst>
          </p:cNvPr>
          <p:cNvSpPr>
            <a:spLocks noGrp="1"/>
          </p:cNvSpPr>
          <p:nvPr>
            <p:ph type="title"/>
          </p:nvPr>
        </p:nvSpPr>
        <p:spPr/>
        <p:txBody>
          <a:bodyPr>
            <a:normAutofit/>
          </a:bodyPr>
          <a:lstStyle/>
          <a:p>
            <a:r>
              <a:rPr lang="en-US" sz="2000" dirty="0"/>
              <a:t>STaaS/IaaS | </a:t>
            </a:r>
            <a:r>
              <a:rPr lang="en-US" sz="2000" dirty="0">
                <a:solidFill>
                  <a:schemeClr val="bg1">
                    <a:lumMod val="50000"/>
                  </a:schemeClr>
                </a:solidFill>
              </a:rPr>
              <a:t>Next Steps</a:t>
            </a:r>
            <a:endParaRPr lang="en-US" sz="2000" dirty="0"/>
          </a:p>
        </p:txBody>
      </p:sp>
      <p:grpSp>
        <p:nvGrpSpPr>
          <p:cNvPr id="53" name="Group 52">
            <a:extLst>
              <a:ext uri="{FF2B5EF4-FFF2-40B4-BE49-F238E27FC236}">
                <a16:creationId xmlns:a16="http://schemas.microsoft.com/office/drawing/2014/main" id="{0FE8B6FE-AFFF-48EF-877B-085933CBD223}"/>
              </a:ext>
            </a:extLst>
          </p:cNvPr>
          <p:cNvGrpSpPr/>
          <p:nvPr/>
        </p:nvGrpSpPr>
        <p:grpSpPr>
          <a:xfrm>
            <a:off x="1127889" y="1965994"/>
            <a:ext cx="228600" cy="600222"/>
            <a:chOff x="1127889" y="2619383"/>
            <a:chExt cx="228600" cy="600222"/>
          </a:xfrm>
        </p:grpSpPr>
        <p:cxnSp>
          <p:nvCxnSpPr>
            <p:cNvPr id="35" name="Straight Connector 34">
              <a:extLst>
                <a:ext uri="{FF2B5EF4-FFF2-40B4-BE49-F238E27FC236}">
                  <a16:creationId xmlns:a16="http://schemas.microsoft.com/office/drawing/2014/main" id="{C2DE4164-2B4C-4262-914A-DC41C9337D13}"/>
                </a:ext>
              </a:extLst>
            </p:cNvPr>
            <p:cNvCxnSpPr>
              <a:cxnSpLocks/>
            </p:cNvCxnSpPr>
            <p:nvPr/>
          </p:nvCxnSpPr>
          <p:spPr>
            <a:xfrm>
              <a:off x="1242189" y="2619383"/>
              <a:ext cx="0" cy="377822"/>
            </a:xfrm>
            <a:prstGeom prst="line">
              <a:avLst/>
            </a:prstGeom>
            <a:ln w="381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D69B8AE-69D8-41ED-930B-23FFB26B89F7}"/>
                </a:ext>
              </a:extLst>
            </p:cNvPr>
            <p:cNvSpPr>
              <a:spLocks noChangeAspect="1"/>
            </p:cNvSpPr>
            <p:nvPr/>
          </p:nvSpPr>
          <p:spPr>
            <a:xfrm>
              <a:off x="1127889" y="2991005"/>
              <a:ext cx="228600" cy="228600"/>
            </a:xfrm>
            <a:prstGeom prst="ellipse">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7" name="Oval 36">
              <a:extLst>
                <a:ext uri="{FF2B5EF4-FFF2-40B4-BE49-F238E27FC236}">
                  <a16:creationId xmlns:a16="http://schemas.microsoft.com/office/drawing/2014/main" id="{5816FD1A-7426-46D4-81EB-CCD0E06FA02A}"/>
                </a:ext>
              </a:extLst>
            </p:cNvPr>
            <p:cNvSpPr/>
            <p:nvPr/>
          </p:nvSpPr>
          <p:spPr>
            <a:xfrm>
              <a:off x="1174784" y="3037900"/>
              <a:ext cx="134810" cy="134810"/>
            </a:xfrm>
            <a:prstGeom prst="ellipse">
              <a:avLst/>
            </a:prstGeom>
            <a:solidFill>
              <a:schemeClr val="bg1">
                <a:lumMod val="50000"/>
              </a:schemeClr>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32" name="TextBox 31">
            <a:extLst>
              <a:ext uri="{FF2B5EF4-FFF2-40B4-BE49-F238E27FC236}">
                <a16:creationId xmlns:a16="http://schemas.microsoft.com/office/drawing/2014/main" id="{D0445C00-C762-4CD2-85DA-47873C9ADDB7}"/>
              </a:ext>
            </a:extLst>
          </p:cNvPr>
          <p:cNvSpPr txBox="1"/>
          <p:nvPr/>
        </p:nvSpPr>
        <p:spPr>
          <a:xfrm>
            <a:off x="306190" y="2671499"/>
            <a:ext cx="1929007" cy="1287532"/>
          </a:xfrm>
          <a:prstGeom prst="rect">
            <a:avLst/>
          </a:prstGeom>
          <a:noFill/>
          <a:ln>
            <a:noFill/>
          </a:ln>
        </p:spPr>
        <p:txBody>
          <a:bodyPr wrap="square" rtlCol="0">
            <a:spAutoFit/>
          </a:bodyPr>
          <a:lstStyle/>
          <a:p>
            <a:pPr marL="171450" indent="-171450">
              <a:spcBef>
                <a:spcPts val="300"/>
              </a:spcBef>
              <a:spcAft>
                <a:spcPts val="400"/>
              </a:spcAft>
              <a:buClr>
                <a:srgbClr val="C00000"/>
              </a:buClr>
              <a:buFont typeface="Wingdings" panose="05000000000000000000" pitchFamily="2" charset="2"/>
              <a:buChar char="§"/>
            </a:pPr>
            <a:r>
              <a:rPr lang="en-US" sz="1100" b="1" dirty="0"/>
              <a:t>Request a follow-on deep-dive and demo</a:t>
            </a:r>
          </a:p>
          <a:p>
            <a:pPr marL="171450" indent="-171450">
              <a:spcBef>
                <a:spcPts val="300"/>
              </a:spcBef>
              <a:spcAft>
                <a:spcPts val="400"/>
              </a:spcAft>
              <a:buClr>
                <a:srgbClr val="C00000"/>
              </a:buClr>
              <a:buFont typeface="Wingdings" panose="05000000000000000000" pitchFamily="2" charset="2"/>
              <a:buChar char="§"/>
            </a:pPr>
            <a:r>
              <a:rPr lang="en-US" sz="1100" dirty="0"/>
              <a:t>Determine engagement strategy and next steps</a:t>
            </a:r>
          </a:p>
          <a:p>
            <a:pPr marL="171450" indent="-171450">
              <a:spcBef>
                <a:spcPts val="300"/>
              </a:spcBef>
              <a:spcAft>
                <a:spcPts val="400"/>
              </a:spcAft>
              <a:buClr>
                <a:srgbClr val="C00000"/>
              </a:buClr>
              <a:buFont typeface="Wingdings" panose="05000000000000000000" pitchFamily="2" charset="2"/>
              <a:buChar char="§"/>
            </a:pPr>
            <a:r>
              <a:rPr lang="en-US" sz="1100" dirty="0"/>
              <a:t>Verbal agreement to Partner</a:t>
            </a:r>
          </a:p>
        </p:txBody>
      </p:sp>
      <p:grpSp>
        <p:nvGrpSpPr>
          <p:cNvPr id="3" name="Group 2">
            <a:extLst>
              <a:ext uri="{FF2B5EF4-FFF2-40B4-BE49-F238E27FC236}">
                <a16:creationId xmlns:a16="http://schemas.microsoft.com/office/drawing/2014/main" id="{FF24BCE1-4ED8-213E-2D35-607946DDB00B}"/>
              </a:ext>
            </a:extLst>
          </p:cNvPr>
          <p:cNvGrpSpPr/>
          <p:nvPr/>
        </p:nvGrpSpPr>
        <p:grpSpPr>
          <a:xfrm>
            <a:off x="2241686" y="1965994"/>
            <a:ext cx="2192883" cy="2421359"/>
            <a:chOff x="2241686" y="2236335"/>
            <a:chExt cx="2192883" cy="2421359"/>
          </a:xfrm>
        </p:grpSpPr>
        <p:grpSp>
          <p:nvGrpSpPr>
            <p:cNvPr id="54" name="Group 53">
              <a:extLst>
                <a:ext uri="{FF2B5EF4-FFF2-40B4-BE49-F238E27FC236}">
                  <a16:creationId xmlns:a16="http://schemas.microsoft.com/office/drawing/2014/main" id="{F0AAD34A-53A4-435C-8336-CDD09F06181F}"/>
                </a:ext>
              </a:extLst>
            </p:cNvPr>
            <p:cNvGrpSpPr/>
            <p:nvPr/>
          </p:nvGrpSpPr>
          <p:grpSpPr>
            <a:xfrm>
              <a:off x="3294637" y="2236335"/>
              <a:ext cx="228600" cy="600222"/>
              <a:chOff x="3294636" y="2619383"/>
              <a:chExt cx="228600" cy="600222"/>
            </a:xfrm>
          </p:grpSpPr>
          <p:cxnSp>
            <p:nvCxnSpPr>
              <p:cNvPr id="8" name="Straight Connector 7">
                <a:extLst>
                  <a:ext uri="{FF2B5EF4-FFF2-40B4-BE49-F238E27FC236}">
                    <a16:creationId xmlns:a16="http://schemas.microsoft.com/office/drawing/2014/main" id="{540B9B90-6344-49F4-BCCA-FF00D623852D}"/>
                  </a:ext>
                </a:extLst>
              </p:cNvPr>
              <p:cNvCxnSpPr/>
              <p:nvPr/>
            </p:nvCxnSpPr>
            <p:spPr>
              <a:xfrm>
                <a:off x="3408936" y="2619383"/>
                <a:ext cx="0" cy="377822"/>
              </a:xfrm>
              <a:prstGeom prst="line">
                <a:avLst/>
              </a:prstGeom>
              <a:ln w="381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BC3B9DD-5E5A-4243-B53D-6EEC9F7884BA}"/>
                  </a:ext>
                </a:extLst>
              </p:cNvPr>
              <p:cNvSpPr>
                <a:spLocks noChangeAspect="1"/>
              </p:cNvSpPr>
              <p:nvPr/>
            </p:nvSpPr>
            <p:spPr>
              <a:xfrm>
                <a:off x="3294636" y="2991005"/>
                <a:ext cx="228600" cy="228600"/>
              </a:xfrm>
              <a:prstGeom prst="ellipse">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D3B17B89-A740-4286-B6CC-F911945AAE28}"/>
                  </a:ext>
                </a:extLst>
              </p:cNvPr>
              <p:cNvSpPr/>
              <p:nvPr/>
            </p:nvSpPr>
            <p:spPr>
              <a:xfrm>
                <a:off x="3341531" y="3037900"/>
                <a:ext cx="134810" cy="134810"/>
              </a:xfrm>
              <a:prstGeom prst="ellipse">
                <a:avLst/>
              </a:prstGeom>
              <a:solidFill>
                <a:schemeClr val="accent2"/>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5" name="TextBox 4">
              <a:extLst>
                <a:ext uri="{FF2B5EF4-FFF2-40B4-BE49-F238E27FC236}">
                  <a16:creationId xmlns:a16="http://schemas.microsoft.com/office/drawing/2014/main" id="{34E82B1F-D3AD-4BB4-8F54-94D0682FDF05}"/>
                </a:ext>
              </a:extLst>
            </p:cNvPr>
            <p:cNvSpPr txBox="1"/>
            <p:nvPr/>
          </p:nvSpPr>
          <p:spPr>
            <a:xfrm>
              <a:off x="2241686" y="2941840"/>
              <a:ext cx="2192883" cy="1715854"/>
            </a:xfrm>
            <a:prstGeom prst="rect">
              <a:avLst/>
            </a:prstGeom>
            <a:noFill/>
            <a:ln>
              <a:noFill/>
            </a:ln>
          </p:spPr>
          <p:txBody>
            <a:bodyPr wrap="square" lIns="91440" tIns="45720" rIns="91440" bIns="45720" rtlCol="0" anchor="t">
              <a:spAutoFit/>
            </a:bodyPr>
            <a:lstStyle/>
            <a:p>
              <a:pPr marL="171450" indent="-171450">
                <a:spcBef>
                  <a:spcPts val="300"/>
                </a:spcBef>
                <a:spcAft>
                  <a:spcPts val="400"/>
                </a:spcAft>
                <a:buClr>
                  <a:srgbClr val="C00000"/>
                </a:buClr>
                <a:buFont typeface="Wingdings" panose="05000000000000000000" pitchFamily="2" charset="2"/>
                <a:buChar char="§"/>
              </a:pPr>
              <a:r>
                <a:rPr lang="en-US" sz="1100" dirty="0"/>
                <a:t>Partner with ‘as-a-Service’ agreement</a:t>
              </a:r>
            </a:p>
            <a:p>
              <a:pPr marL="171450" indent="-171450">
                <a:spcBef>
                  <a:spcPts val="300"/>
                </a:spcBef>
                <a:spcAft>
                  <a:spcPts val="400"/>
                </a:spcAft>
                <a:buClr>
                  <a:srgbClr val="C00000"/>
                </a:buClr>
                <a:buFont typeface="Wingdings" panose="05000000000000000000" pitchFamily="2" charset="2"/>
                <a:buChar char="§"/>
              </a:pPr>
              <a:r>
                <a:rPr lang="en-US" sz="1100" dirty="0"/>
                <a:t>STaaS Service Catalogue/Summary</a:t>
              </a:r>
            </a:p>
            <a:p>
              <a:pPr marL="171450" indent="-171450">
                <a:spcBef>
                  <a:spcPts val="300"/>
                </a:spcBef>
                <a:buClr>
                  <a:srgbClr val="C00000"/>
                </a:buClr>
                <a:buFont typeface="Wingdings" panose="05000000000000000000" pitchFamily="2" charset="2"/>
                <a:buChar char="§"/>
              </a:pPr>
              <a:r>
                <a:rPr lang="en-US" sz="1100" dirty="0"/>
                <a:t>Develop a go-forward plan</a:t>
              </a:r>
            </a:p>
            <a:p>
              <a:pPr marL="365760" lvl="1" indent="-171450">
                <a:spcAft>
                  <a:spcPts val="400"/>
                </a:spcAft>
                <a:buClr>
                  <a:srgbClr val="C00000"/>
                </a:buClr>
                <a:buFont typeface="Wingdings" panose="05000000000000000000" pitchFamily="2" charset="2"/>
                <a:buChar char="§"/>
              </a:pPr>
              <a:r>
                <a:rPr lang="en-US" sz="1100" dirty="0"/>
                <a:t>(Hitachi Partner Team)</a:t>
              </a:r>
            </a:p>
            <a:p>
              <a:pPr marL="171450" indent="-171450">
                <a:spcBef>
                  <a:spcPts val="300"/>
                </a:spcBef>
                <a:buClr>
                  <a:srgbClr val="C00000"/>
                </a:buClr>
                <a:buFont typeface="Wingdings" panose="05000000000000000000" pitchFamily="2" charset="2"/>
                <a:buChar char="§"/>
              </a:pPr>
              <a:r>
                <a:rPr lang="en-US" sz="1100" dirty="0"/>
                <a:t>Onboarding and Enablement</a:t>
              </a:r>
            </a:p>
            <a:p>
              <a:pPr marL="365760" lvl="1" indent="-171450">
                <a:spcAft>
                  <a:spcPts val="400"/>
                </a:spcAft>
                <a:buClr>
                  <a:srgbClr val="C00000"/>
                </a:buClr>
                <a:buFont typeface="Wingdings" panose="05000000000000000000" pitchFamily="2" charset="2"/>
                <a:buChar char="§"/>
              </a:pPr>
              <a:r>
                <a:rPr lang="en-US" sz="1100" dirty="0"/>
                <a:t>(Hitachi Partner Success)</a:t>
              </a:r>
            </a:p>
          </p:txBody>
        </p:sp>
      </p:grpSp>
      <p:grpSp>
        <p:nvGrpSpPr>
          <p:cNvPr id="21" name="Group 20">
            <a:extLst>
              <a:ext uri="{FF2B5EF4-FFF2-40B4-BE49-F238E27FC236}">
                <a16:creationId xmlns:a16="http://schemas.microsoft.com/office/drawing/2014/main" id="{095691BA-B808-A0B0-96B7-2B11BDCA5515}"/>
              </a:ext>
            </a:extLst>
          </p:cNvPr>
          <p:cNvGrpSpPr/>
          <p:nvPr/>
        </p:nvGrpSpPr>
        <p:grpSpPr>
          <a:xfrm>
            <a:off x="4434568" y="1965994"/>
            <a:ext cx="2467746" cy="2511128"/>
            <a:chOff x="4434568" y="2236335"/>
            <a:chExt cx="2467746" cy="2511128"/>
          </a:xfrm>
        </p:grpSpPr>
        <p:grpSp>
          <p:nvGrpSpPr>
            <p:cNvPr id="55" name="Group 54">
              <a:extLst>
                <a:ext uri="{FF2B5EF4-FFF2-40B4-BE49-F238E27FC236}">
                  <a16:creationId xmlns:a16="http://schemas.microsoft.com/office/drawing/2014/main" id="{D4A6F16F-77B9-4F8F-A0F8-4D19A32ED3C2}"/>
                </a:ext>
              </a:extLst>
            </p:cNvPr>
            <p:cNvGrpSpPr/>
            <p:nvPr/>
          </p:nvGrpSpPr>
          <p:grpSpPr>
            <a:xfrm>
              <a:off x="5495003" y="2236335"/>
              <a:ext cx="228600" cy="600222"/>
              <a:chOff x="5495003" y="2619383"/>
              <a:chExt cx="228600" cy="600222"/>
            </a:xfrm>
          </p:grpSpPr>
          <p:cxnSp>
            <p:nvCxnSpPr>
              <p:cNvPr id="26" name="Straight Connector 25">
                <a:extLst>
                  <a:ext uri="{FF2B5EF4-FFF2-40B4-BE49-F238E27FC236}">
                    <a16:creationId xmlns:a16="http://schemas.microsoft.com/office/drawing/2014/main" id="{A915C4A2-1E42-402C-A64B-9650653DD3D7}"/>
                  </a:ext>
                </a:extLst>
              </p:cNvPr>
              <p:cNvCxnSpPr/>
              <p:nvPr/>
            </p:nvCxnSpPr>
            <p:spPr>
              <a:xfrm>
                <a:off x="5609303" y="2619383"/>
                <a:ext cx="0" cy="377822"/>
              </a:xfrm>
              <a:prstGeom prst="line">
                <a:avLst/>
              </a:prstGeom>
              <a:ln w="381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FDF471C-5BBE-449B-A5EF-EAB46A2E0050}"/>
                  </a:ext>
                </a:extLst>
              </p:cNvPr>
              <p:cNvSpPr>
                <a:spLocks noChangeAspect="1"/>
              </p:cNvSpPr>
              <p:nvPr/>
            </p:nvSpPr>
            <p:spPr>
              <a:xfrm>
                <a:off x="5495003" y="2991005"/>
                <a:ext cx="228600" cy="228600"/>
              </a:xfrm>
              <a:prstGeom prst="ellipse">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8" name="Oval 27">
                <a:extLst>
                  <a:ext uri="{FF2B5EF4-FFF2-40B4-BE49-F238E27FC236}">
                    <a16:creationId xmlns:a16="http://schemas.microsoft.com/office/drawing/2014/main" id="{7D090073-8D64-447A-9C5D-82394DDD63B5}"/>
                  </a:ext>
                </a:extLst>
              </p:cNvPr>
              <p:cNvSpPr/>
              <p:nvPr/>
            </p:nvSpPr>
            <p:spPr>
              <a:xfrm>
                <a:off x="5541898" y="3037900"/>
                <a:ext cx="134810" cy="134810"/>
              </a:xfrm>
              <a:prstGeom prst="ellipse">
                <a:avLst/>
              </a:prstGeom>
              <a:solidFill>
                <a:schemeClr val="accent5"/>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23" name="TextBox 22">
              <a:extLst>
                <a:ext uri="{FF2B5EF4-FFF2-40B4-BE49-F238E27FC236}">
                  <a16:creationId xmlns:a16="http://schemas.microsoft.com/office/drawing/2014/main" id="{6FAA757E-E0E7-4A6C-B986-E9BAF0FD0C3F}"/>
                </a:ext>
              </a:extLst>
            </p:cNvPr>
            <p:cNvSpPr txBox="1"/>
            <p:nvPr/>
          </p:nvSpPr>
          <p:spPr>
            <a:xfrm>
              <a:off x="4434568" y="2941840"/>
              <a:ext cx="2467746" cy="1805623"/>
            </a:xfrm>
            <a:prstGeom prst="rect">
              <a:avLst/>
            </a:prstGeom>
            <a:noFill/>
            <a:ln>
              <a:noFill/>
            </a:ln>
          </p:spPr>
          <p:txBody>
            <a:bodyPr wrap="square" rtlCol="0">
              <a:spAutoFit/>
            </a:bodyPr>
            <a:lstStyle/>
            <a:p>
              <a:pPr marL="171450" indent="-171450">
                <a:spcBef>
                  <a:spcPts val="300"/>
                </a:spcBef>
                <a:spcAft>
                  <a:spcPts val="400"/>
                </a:spcAft>
                <a:buClr>
                  <a:srgbClr val="C00000"/>
                </a:buClr>
                <a:buFont typeface="Wingdings" panose="05000000000000000000" pitchFamily="2" charset="2"/>
                <a:buChar char="§"/>
              </a:pPr>
              <a:r>
                <a:rPr lang="en-US" sz="1100" dirty="0"/>
                <a:t>Define partner engagement model</a:t>
              </a:r>
            </a:p>
            <a:p>
              <a:pPr marL="171450" indent="-171450">
                <a:spcBef>
                  <a:spcPts val="300"/>
                </a:spcBef>
                <a:spcAft>
                  <a:spcPts val="400"/>
                </a:spcAft>
                <a:buClr>
                  <a:srgbClr val="C00000"/>
                </a:buClr>
                <a:buFont typeface="Wingdings" panose="05000000000000000000" pitchFamily="2" charset="2"/>
                <a:buChar char="§"/>
              </a:pPr>
              <a:r>
                <a:rPr lang="en-US" sz="1100" dirty="0"/>
                <a:t>Define pricing model to Subscriber/Partners</a:t>
              </a:r>
            </a:p>
            <a:p>
              <a:pPr marL="171450" indent="-171450">
                <a:spcBef>
                  <a:spcPts val="300"/>
                </a:spcBef>
                <a:spcAft>
                  <a:spcPts val="400"/>
                </a:spcAft>
                <a:buClr>
                  <a:srgbClr val="C00000"/>
                </a:buClr>
                <a:buFont typeface="Wingdings" panose="05000000000000000000" pitchFamily="2" charset="2"/>
                <a:buChar char="§"/>
              </a:pPr>
              <a:r>
                <a:rPr lang="en-US" sz="1100" dirty="0"/>
                <a:t>Identify service RACI and owners</a:t>
              </a:r>
            </a:p>
            <a:p>
              <a:pPr marL="171450" indent="-171450">
                <a:spcBef>
                  <a:spcPts val="300"/>
                </a:spcBef>
                <a:spcAft>
                  <a:spcPts val="400"/>
                </a:spcAft>
                <a:buClr>
                  <a:srgbClr val="C00000"/>
                </a:buClr>
                <a:buFont typeface="Wingdings" panose="05000000000000000000" pitchFamily="2" charset="2"/>
                <a:buChar char="§"/>
              </a:pPr>
              <a:r>
                <a:rPr lang="en-US" sz="1100" dirty="0"/>
                <a:t>Define service messaging</a:t>
              </a:r>
            </a:p>
            <a:p>
              <a:pPr marL="171450" indent="-171450">
                <a:spcBef>
                  <a:spcPts val="300"/>
                </a:spcBef>
                <a:spcAft>
                  <a:spcPts val="400"/>
                </a:spcAft>
                <a:buClr>
                  <a:srgbClr val="C00000"/>
                </a:buClr>
                <a:buFont typeface="Wingdings" panose="05000000000000000000" pitchFamily="2" charset="2"/>
                <a:buChar char="§"/>
              </a:pPr>
              <a:r>
                <a:rPr lang="en-US" sz="1100" dirty="0"/>
                <a:t>Partner Enablement (Sales and Operations)</a:t>
              </a:r>
            </a:p>
          </p:txBody>
        </p:sp>
      </p:grpSp>
      <p:grpSp>
        <p:nvGrpSpPr>
          <p:cNvPr id="22" name="Group 21">
            <a:extLst>
              <a:ext uri="{FF2B5EF4-FFF2-40B4-BE49-F238E27FC236}">
                <a16:creationId xmlns:a16="http://schemas.microsoft.com/office/drawing/2014/main" id="{AB6C0C64-D3BD-A6E0-E129-80028830FF00}"/>
              </a:ext>
            </a:extLst>
          </p:cNvPr>
          <p:cNvGrpSpPr/>
          <p:nvPr/>
        </p:nvGrpSpPr>
        <p:grpSpPr>
          <a:xfrm>
            <a:off x="6902314" y="1965994"/>
            <a:ext cx="1923914" cy="2007112"/>
            <a:chOff x="6902314" y="2236335"/>
            <a:chExt cx="1923914" cy="2007112"/>
          </a:xfrm>
        </p:grpSpPr>
        <p:grpSp>
          <p:nvGrpSpPr>
            <p:cNvPr id="56" name="Group 55">
              <a:extLst>
                <a:ext uri="{FF2B5EF4-FFF2-40B4-BE49-F238E27FC236}">
                  <a16:creationId xmlns:a16="http://schemas.microsoft.com/office/drawing/2014/main" id="{021C8FAB-521D-4F81-A693-E35225F2B670}"/>
                </a:ext>
              </a:extLst>
            </p:cNvPr>
            <p:cNvGrpSpPr/>
            <p:nvPr/>
          </p:nvGrpSpPr>
          <p:grpSpPr>
            <a:xfrm>
              <a:off x="7688464" y="2236335"/>
              <a:ext cx="228600" cy="600222"/>
              <a:chOff x="7631493" y="2619383"/>
              <a:chExt cx="228600" cy="600222"/>
            </a:xfrm>
          </p:grpSpPr>
          <p:cxnSp>
            <p:nvCxnSpPr>
              <p:cNvPr id="17" name="Straight Connector 16">
                <a:extLst>
                  <a:ext uri="{FF2B5EF4-FFF2-40B4-BE49-F238E27FC236}">
                    <a16:creationId xmlns:a16="http://schemas.microsoft.com/office/drawing/2014/main" id="{0EB7968C-653C-4020-B737-7EAB1BA9C428}"/>
                  </a:ext>
                </a:extLst>
              </p:cNvPr>
              <p:cNvCxnSpPr/>
              <p:nvPr/>
            </p:nvCxnSpPr>
            <p:spPr>
              <a:xfrm>
                <a:off x="7745793" y="2619383"/>
                <a:ext cx="0" cy="377822"/>
              </a:xfrm>
              <a:prstGeom prst="line">
                <a:avLst/>
              </a:prstGeom>
              <a:ln w="381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D877914-8637-40B8-93F7-F44819BBE0C5}"/>
                  </a:ext>
                </a:extLst>
              </p:cNvPr>
              <p:cNvSpPr>
                <a:spLocks noChangeAspect="1"/>
              </p:cNvSpPr>
              <p:nvPr/>
            </p:nvSpPr>
            <p:spPr>
              <a:xfrm>
                <a:off x="7631493" y="2991005"/>
                <a:ext cx="228600" cy="228600"/>
              </a:xfrm>
              <a:prstGeom prst="ellipse">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9" name="Oval 18">
                <a:extLst>
                  <a:ext uri="{FF2B5EF4-FFF2-40B4-BE49-F238E27FC236}">
                    <a16:creationId xmlns:a16="http://schemas.microsoft.com/office/drawing/2014/main" id="{F463C6B4-38F2-4CF0-91AE-402E1E61675C}"/>
                  </a:ext>
                </a:extLst>
              </p:cNvPr>
              <p:cNvSpPr/>
              <p:nvPr/>
            </p:nvSpPr>
            <p:spPr>
              <a:xfrm>
                <a:off x="7678388" y="3037900"/>
                <a:ext cx="134810" cy="134810"/>
              </a:xfrm>
              <a:prstGeom prst="ellipse">
                <a:avLst/>
              </a:prstGeom>
              <a:solidFill>
                <a:srgbClr val="00B050"/>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sp>
          <p:nvSpPr>
            <p:cNvPr id="14" name="TextBox 13">
              <a:extLst>
                <a:ext uri="{FF2B5EF4-FFF2-40B4-BE49-F238E27FC236}">
                  <a16:creationId xmlns:a16="http://schemas.microsoft.com/office/drawing/2014/main" id="{98FC54C9-881F-49CA-B8A4-C249486DE1E8}"/>
                </a:ext>
              </a:extLst>
            </p:cNvPr>
            <p:cNvSpPr txBox="1"/>
            <p:nvPr/>
          </p:nvSpPr>
          <p:spPr>
            <a:xfrm>
              <a:off x="6902314" y="2945656"/>
              <a:ext cx="1923914" cy="1297791"/>
            </a:xfrm>
            <a:prstGeom prst="rect">
              <a:avLst/>
            </a:prstGeom>
            <a:noFill/>
            <a:ln>
              <a:noFill/>
            </a:ln>
          </p:spPr>
          <p:txBody>
            <a:bodyPr wrap="square" rtlCol="0">
              <a:spAutoFit/>
            </a:bodyPr>
            <a:lstStyle/>
            <a:p>
              <a:pPr marL="171450" indent="-171450">
                <a:spcBef>
                  <a:spcPts val="300"/>
                </a:spcBef>
                <a:spcAft>
                  <a:spcPts val="400"/>
                </a:spcAft>
                <a:buClr>
                  <a:srgbClr val="C00000"/>
                </a:buClr>
                <a:buFont typeface="Wingdings" panose="05000000000000000000" pitchFamily="2" charset="2"/>
                <a:buChar char="§"/>
              </a:pPr>
              <a:r>
                <a:rPr lang="en-US" sz="1100" dirty="0"/>
                <a:t>Target markets</a:t>
              </a:r>
            </a:p>
            <a:p>
              <a:pPr marL="171450" indent="-171450">
                <a:spcBef>
                  <a:spcPts val="300"/>
                </a:spcBef>
                <a:spcAft>
                  <a:spcPts val="400"/>
                </a:spcAft>
                <a:buClr>
                  <a:srgbClr val="C00000"/>
                </a:buClr>
                <a:buFont typeface="Wingdings" panose="05000000000000000000" pitchFamily="2" charset="2"/>
                <a:buChar char="§"/>
              </a:pPr>
              <a:r>
                <a:rPr lang="en-US" sz="1100" dirty="0"/>
                <a:t>Subscriber engagements</a:t>
              </a:r>
            </a:p>
            <a:p>
              <a:pPr marL="171450" indent="-171450">
                <a:spcBef>
                  <a:spcPts val="300"/>
                </a:spcBef>
                <a:spcAft>
                  <a:spcPts val="400"/>
                </a:spcAft>
                <a:buClr>
                  <a:srgbClr val="C00000"/>
                </a:buClr>
                <a:buFont typeface="Wingdings" panose="05000000000000000000" pitchFamily="2" charset="2"/>
                <a:buChar char="§"/>
              </a:pPr>
              <a:r>
                <a:rPr lang="en-US" sz="1100" dirty="0"/>
                <a:t>Marketing initiatives</a:t>
              </a:r>
            </a:p>
            <a:p>
              <a:pPr marL="171450" indent="-171450">
                <a:spcBef>
                  <a:spcPts val="300"/>
                </a:spcBef>
                <a:spcAft>
                  <a:spcPts val="400"/>
                </a:spcAft>
                <a:buClr>
                  <a:srgbClr val="C00000"/>
                </a:buClr>
                <a:buFont typeface="Wingdings" panose="05000000000000000000" pitchFamily="2" charset="2"/>
                <a:buChar char="§"/>
              </a:pPr>
              <a:r>
                <a:rPr lang="en-US" sz="1100" dirty="0"/>
                <a:t>Lead generation</a:t>
              </a:r>
            </a:p>
            <a:p>
              <a:pPr marL="171450" indent="-171450">
                <a:spcBef>
                  <a:spcPts val="300"/>
                </a:spcBef>
                <a:spcAft>
                  <a:spcPts val="400"/>
                </a:spcAft>
                <a:buClr>
                  <a:srgbClr val="C00000"/>
                </a:buClr>
                <a:buFont typeface="Wingdings" panose="05000000000000000000" pitchFamily="2" charset="2"/>
                <a:buChar char="§"/>
              </a:pPr>
              <a:r>
                <a:rPr lang="en-US" sz="1100" dirty="0"/>
                <a:t>Rules of engagement</a:t>
              </a:r>
            </a:p>
          </p:txBody>
        </p:sp>
      </p:grpSp>
      <p:grpSp>
        <p:nvGrpSpPr>
          <p:cNvPr id="4" name="Group 3">
            <a:extLst>
              <a:ext uri="{FF2B5EF4-FFF2-40B4-BE49-F238E27FC236}">
                <a16:creationId xmlns:a16="http://schemas.microsoft.com/office/drawing/2014/main" id="{542EE3FA-99E6-70B9-BF77-5EEF6CFA7EAA}"/>
              </a:ext>
            </a:extLst>
          </p:cNvPr>
          <p:cNvGrpSpPr/>
          <p:nvPr/>
        </p:nvGrpSpPr>
        <p:grpSpPr>
          <a:xfrm>
            <a:off x="331392" y="880739"/>
            <a:ext cx="1929007" cy="1059232"/>
            <a:chOff x="4319" y="2864224"/>
            <a:chExt cx="1929007" cy="1059232"/>
          </a:xfrm>
        </p:grpSpPr>
        <p:grpSp>
          <p:nvGrpSpPr>
            <p:cNvPr id="13" name="Group 12">
              <a:extLst>
                <a:ext uri="{FF2B5EF4-FFF2-40B4-BE49-F238E27FC236}">
                  <a16:creationId xmlns:a16="http://schemas.microsoft.com/office/drawing/2014/main" id="{EF669A11-FC6B-11A7-B890-BAB3ED4E4055}"/>
                </a:ext>
              </a:extLst>
            </p:cNvPr>
            <p:cNvGrpSpPr/>
            <p:nvPr/>
          </p:nvGrpSpPr>
          <p:grpSpPr>
            <a:xfrm>
              <a:off x="426638" y="2864224"/>
              <a:ext cx="802243" cy="1059232"/>
              <a:chOff x="426638" y="2864224"/>
              <a:chExt cx="802243" cy="1059232"/>
            </a:xfrm>
          </p:grpSpPr>
          <p:sp>
            <p:nvSpPr>
              <p:cNvPr id="30" name="Oval 29">
                <a:extLst>
                  <a:ext uri="{FF2B5EF4-FFF2-40B4-BE49-F238E27FC236}">
                    <a16:creationId xmlns:a16="http://schemas.microsoft.com/office/drawing/2014/main" id="{3BE96277-BFDC-D7D6-E7DB-1ABE317216F9}"/>
                  </a:ext>
                  <a:ext uri="{C183D7F6-B498-43B3-948B-1728B52AA6E4}">
                    <adec:decorative xmlns:adec="http://schemas.microsoft.com/office/drawing/2017/decorative" val="1"/>
                  </a:ext>
                </a:extLst>
              </p:cNvPr>
              <p:cNvSpPr/>
              <p:nvPr/>
            </p:nvSpPr>
            <p:spPr>
              <a:xfrm>
                <a:off x="601351" y="3295926"/>
                <a:ext cx="627530" cy="62753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j-lt"/>
                </a:endParaRPr>
              </a:p>
            </p:txBody>
          </p:sp>
          <p:pic>
            <p:nvPicPr>
              <p:cNvPr id="31" name="Graphic 30" descr="Clipboard Checked outline">
                <a:extLst>
                  <a:ext uri="{FF2B5EF4-FFF2-40B4-BE49-F238E27FC236}">
                    <a16:creationId xmlns:a16="http://schemas.microsoft.com/office/drawing/2014/main" id="{2C104264-97B7-414A-7665-413328A45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638" y="2864224"/>
                <a:ext cx="457200" cy="457200"/>
              </a:xfrm>
              <a:prstGeom prst="rect">
                <a:avLst/>
              </a:prstGeom>
            </p:spPr>
          </p:pic>
        </p:grpSp>
        <p:sp>
          <p:nvSpPr>
            <p:cNvPr id="12" name="Content Placeholder 2">
              <a:extLst>
                <a:ext uri="{FF2B5EF4-FFF2-40B4-BE49-F238E27FC236}">
                  <a16:creationId xmlns:a16="http://schemas.microsoft.com/office/drawing/2014/main" id="{8F287C70-C03D-FEEB-707D-529C129DB917}"/>
                </a:ext>
              </a:extLst>
            </p:cNvPr>
            <p:cNvSpPr txBox="1">
              <a:spLocks/>
            </p:cNvSpPr>
            <p:nvPr/>
          </p:nvSpPr>
          <p:spPr>
            <a:xfrm>
              <a:off x="4319" y="2933994"/>
              <a:ext cx="1929007" cy="215444"/>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chemeClr val="bg1">
                      <a:lumMod val="50000"/>
                    </a:schemeClr>
                  </a:solidFill>
                  <a:latin typeface="Times New Roman" panose="02020603050405020304" pitchFamily="18" charset="0"/>
                  <a:cs typeface="Times New Roman" panose="02020603050405020304" pitchFamily="18" charset="0"/>
                </a:rPr>
                <a:t>STaaS Deep-dive</a:t>
              </a:r>
              <a:endParaRPr lang="en-US" sz="1000" kern="1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9EC54BDD-0CAB-CFAD-01E4-5D9E177898FB}"/>
              </a:ext>
            </a:extLst>
          </p:cNvPr>
          <p:cNvGrpSpPr/>
          <p:nvPr/>
        </p:nvGrpSpPr>
        <p:grpSpPr>
          <a:xfrm>
            <a:off x="2492393" y="880739"/>
            <a:ext cx="1929007" cy="1059232"/>
            <a:chOff x="4319" y="2864224"/>
            <a:chExt cx="1929007" cy="1059232"/>
          </a:xfrm>
        </p:grpSpPr>
        <p:grpSp>
          <p:nvGrpSpPr>
            <p:cNvPr id="48" name="Group 47">
              <a:extLst>
                <a:ext uri="{FF2B5EF4-FFF2-40B4-BE49-F238E27FC236}">
                  <a16:creationId xmlns:a16="http://schemas.microsoft.com/office/drawing/2014/main" id="{EA4B46E4-3129-9319-CE21-327A964DB8D3}"/>
                </a:ext>
              </a:extLst>
            </p:cNvPr>
            <p:cNvGrpSpPr/>
            <p:nvPr/>
          </p:nvGrpSpPr>
          <p:grpSpPr>
            <a:xfrm>
              <a:off x="426638" y="2864224"/>
              <a:ext cx="802243" cy="1059232"/>
              <a:chOff x="426638" y="2864224"/>
              <a:chExt cx="802243" cy="1059232"/>
            </a:xfrm>
          </p:grpSpPr>
          <p:sp>
            <p:nvSpPr>
              <p:cNvPr id="49" name="Oval 48">
                <a:extLst>
                  <a:ext uri="{FF2B5EF4-FFF2-40B4-BE49-F238E27FC236}">
                    <a16:creationId xmlns:a16="http://schemas.microsoft.com/office/drawing/2014/main" id="{F6D215C4-4884-15B3-089F-305DD8D8DC44}"/>
                  </a:ext>
                  <a:ext uri="{C183D7F6-B498-43B3-948B-1728B52AA6E4}">
                    <adec:decorative xmlns:adec="http://schemas.microsoft.com/office/drawing/2017/decorative" val="1"/>
                  </a:ext>
                </a:extLst>
              </p:cNvPr>
              <p:cNvSpPr/>
              <p:nvPr/>
            </p:nvSpPr>
            <p:spPr>
              <a:xfrm>
                <a:off x="601351" y="3295926"/>
                <a:ext cx="627530" cy="627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j-lt"/>
                </a:endParaRPr>
              </a:p>
            </p:txBody>
          </p:sp>
          <p:pic>
            <p:nvPicPr>
              <p:cNvPr id="50" name="Graphic 49" descr="Clipboard Checked outline">
                <a:extLst>
                  <a:ext uri="{FF2B5EF4-FFF2-40B4-BE49-F238E27FC236}">
                    <a16:creationId xmlns:a16="http://schemas.microsoft.com/office/drawing/2014/main" id="{BD2786F6-2B48-D675-ED79-D11755EAB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638" y="2864224"/>
                <a:ext cx="457200" cy="457200"/>
              </a:xfrm>
              <a:prstGeom prst="rect">
                <a:avLst/>
              </a:prstGeom>
            </p:spPr>
          </p:pic>
        </p:grpSp>
        <p:sp>
          <p:nvSpPr>
            <p:cNvPr id="47" name="Content Placeholder 2">
              <a:extLst>
                <a:ext uri="{FF2B5EF4-FFF2-40B4-BE49-F238E27FC236}">
                  <a16:creationId xmlns:a16="http://schemas.microsoft.com/office/drawing/2014/main" id="{3204A502-3C97-621B-830B-986C44C9EDE7}"/>
                </a:ext>
              </a:extLst>
            </p:cNvPr>
            <p:cNvSpPr txBox="1">
              <a:spLocks/>
            </p:cNvSpPr>
            <p:nvPr/>
          </p:nvSpPr>
          <p:spPr>
            <a:xfrm>
              <a:off x="4319" y="2933994"/>
              <a:ext cx="1929007" cy="215444"/>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chemeClr val="accent2"/>
                  </a:solidFill>
                  <a:latin typeface="Times New Roman" panose="02020603050405020304" pitchFamily="18" charset="0"/>
                  <a:cs typeface="Times New Roman" panose="02020603050405020304" pitchFamily="18" charset="0"/>
                </a:rPr>
                <a:t>Agree to Partner</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5B6D497F-649B-799E-59E3-11BBBF0C969C}"/>
              </a:ext>
            </a:extLst>
          </p:cNvPr>
          <p:cNvGrpSpPr/>
          <p:nvPr/>
        </p:nvGrpSpPr>
        <p:grpSpPr>
          <a:xfrm>
            <a:off x="4684808" y="895951"/>
            <a:ext cx="1929007" cy="1059232"/>
            <a:chOff x="4319" y="2864224"/>
            <a:chExt cx="1929007" cy="1059232"/>
          </a:xfrm>
        </p:grpSpPr>
        <p:grpSp>
          <p:nvGrpSpPr>
            <p:cNvPr id="58" name="Group 57">
              <a:extLst>
                <a:ext uri="{FF2B5EF4-FFF2-40B4-BE49-F238E27FC236}">
                  <a16:creationId xmlns:a16="http://schemas.microsoft.com/office/drawing/2014/main" id="{A8C1EB1E-A8D1-887C-3CF5-701E102E1A77}"/>
                </a:ext>
              </a:extLst>
            </p:cNvPr>
            <p:cNvGrpSpPr/>
            <p:nvPr/>
          </p:nvGrpSpPr>
          <p:grpSpPr>
            <a:xfrm>
              <a:off x="426638" y="2864224"/>
              <a:ext cx="802243" cy="1059232"/>
              <a:chOff x="426638" y="2864224"/>
              <a:chExt cx="802243" cy="1059232"/>
            </a:xfrm>
          </p:grpSpPr>
          <p:sp>
            <p:nvSpPr>
              <p:cNvPr id="59" name="Oval 58">
                <a:extLst>
                  <a:ext uri="{FF2B5EF4-FFF2-40B4-BE49-F238E27FC236}">
                    <a16:creationId xmlns:a16="http://schemas.microsoft.com/office/drawing/2014/main" id="{BD67A02E-C751-2D47-3464-C2850133D425}"/>
                  </a:ext>
                  <a:ext uri="{C183D7F6-B498-43B3-948B-1728B52AA6E4}">
                    <adec:decorative xmlns:adec="http://schemas.microsoft.com/office/drawing/2017/decorative" val="1"/>
                  </a:ext>
                </a:extLst>
              </p:cNvPr>
              <p:cNvSpPr/>
              <p:nvPr/>
            </p:nvSpPr>
            <p:spPr>
              <a:xfrm>
                <a:off x="601351" y="3295926"/>
                <a:ext cx="627530" cy="6275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j-lt"/>
                </a:endParaRPr>
              </a:p>
            </p:txBody>
          </p:sp>
          <p:pic>
            <p:nvPicPr>
              <p:cNvPr id="60" name="Graphic 59" descr="Clipboard Checked outline">
                <a:extLst>
                  <a:ext uri="{FF2B5EF4-FFF2-40B4-BE49-F238E27FC236}">
                    <a16:creationId xmlns:a16="http://schemas.microsoft.com/office/drawing/2014/main" id="{88AEA82C-E086-9ACC-3D6E-D811524F8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638" y="2864224"/>
                <a:ext cx="457200" cy="457200"/>
              </a:xfrm>
              <a:prstGeom prst="rect">
                <a:avLst/>
              </a:prstGeom>
            </p:spPr>
          </p:pic>
        </p:grpSp>
        <p:sp>
          <p:nvSpPr>
            <p:cNvPr id="52" name="Content Placeholder 2">
              <a:extLst>
                <a:ext uri="{FF2B5EF4-FFF2-40B4-BE49-F238E27FC236}">
                  <a16:creationId xmlns:a16="http://schemas.microsoft.com/office/drawing/2014/main" id="{1FDFD63E-1410-A8A6-0005-8C0FD83C05E0}"/>
                </a:ext>
              </a:extLst>
            </p:cNvPr>
            <p:cNvSpPr txBox="1">
              <a:spLocks/>
            </p:cNvSpPr>
            <p:nvPr/>
          </p:nvSpPr>
          <p:spPr>
            <a:xfrm>
              <a:off x="4319" y="2933994"/>
              <a:ext cx="1929007" cy="215444"/>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rgbClr val="0070C0"/>
                  </a:solidFill>
                  <a:latin typeface="Times New Roman" panose="02020603050405020304" pitchFamily="18" charset="0"/>
                  <a:cs typeface="Times New Roman" panose="02020603050405020304" pitchFamily="18" charset="0"/>
                </a:rPr>
                <a:t>Plan, Develop, Strategy</a:t>
              </a:r>
              <a:endParaRPr lang="en-US" sz="1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DABF0666-FB13-2592-D259-4969055B2E43}"/>
              </a:ext>
            </a:extLst>
          </p:cNvPr>
          <p:cNvGrpSpPr/>
          <p:nvPr/>
        </p:nvGrpSpPr>
        <p:grpSpPr>
          <a:xfrm>
            <a:off x="6885174" y="906762"/>
            <a:ext cx="1929007" cy="1059232"/>
            <a:chOff x="4319" y="2864224"/>
            <a:chExt cx="1929007" cy="1059232"/>
          </a:xfrm>
        </p:grpSpPr>
        <p:grpSp>
          <p:nvGrpSpPr>
            <p:cNvPr id="63" name="Group 62">
              <a:extLst>
                <a:ext uri="{FF2B5EF4-FFF2-40B4-BE49-F238E27FC236}">
                  <a16:creationId xmlns:a16="http://schemas.microsoft.com/office/drawing/2014/main" id="{509FD948-643A-9DF2-1EDE-8FFBF41135AA}"/>
                </a:ext>
              </a:extLst>
            </p:cNvPr>
            <p:cNvGrpSpPr/>
            <p:nvPr/>
          </p:nvGrpSpPr>
          <p:grpSpPr>
            <a:xfrm>
              <a:off x="426638" y="2864224"/>
              <a:ext cx="802243" cy="1059232"/>
              <a:chOff x="426638" y="2864224"/>
              <a:chExt cx="802243" cy="1059232"/>
            </a:xfrm>
          </p:grpSpPr>
          <p:sp>
            <p:nvSpPr>
              <p:cNvPr id="64" name="Oval 63">
                <a:extLst>
                  <a:ext uri="{FF2B5EF4-FFF2-40B4-BE49-F238E27FC236}">
                    <a16:creationId xmlns:a16="http://schemas.microsoft.com/office/drawing/2014/main" id="{D131129B-E1E4-9A9C-3CAF-A447A950AE1F}"/>
                  </a:ext>
                  <a:ext uri="{C183D7F6-B498-43B3-948B-1728B52AA6E4}">
                    <adec:decorative xmlns:adec="http://schemas.microsoft.com/office/drawing/2017/decorative" val="1"/>
                  </a:ext>
                </a:extLst>
              </p:cNvPr>
              <p:cNvSpPr/>
              <p:nvPr/>
            </p:nvSpPr>
            <p:spPr>
              <a:xfrm>
                <a:off x="601351" y="3295926"/>
                <a:ext cx="627530" cy="62753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j-lt"/>
                </a:endParaRPr>
              </a:p>
            </p:txBody>
          </p:sp>
          <p:pic>
            <p:nvPicPr>
              <p:cNvPr id="65" name="Graphic 64" descr="Clipboard Checked outline">
                <a:extLst>
                  <a:ext uri="{FF2B5EF4-FFF2-40B4-BE49-F238E27FC236}">
                    <a16:creationId xmlns:a16="http://schemas.microsoft.com/office/drawing/2014/main" id="{9BC86810-2B8C-F351-A5CF-806F42FF3B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638" y="2864224"/>
                <a:ext cx="457200" cy="457200"/>
              </a:xfrm>
              <a:prstGeom prst="rect">
                <a:avLst/>
              </a:prstGeom>
            </p:spPr>
          </p:pic>
        </p:grpSp>
        <p:sp>
          <p:nvSpPr>
            <p:cNvPr id="62" name="Content Placeholder 2">
              <a:extLst>
                <a:ext uri="{FF2B5EF4-FFF2-40B4-BE49-F238E27FC236}">
                  <a16:creationId xmlns:a16="http://schemas.microsoft.com/office/drawing/2014/main" id="{E5CA022D-73DC-1ED7-5758-D0A9BD428EEF}"/>
                </a:ext>
              </a:extLst>
            </p:cNvPr>
            <p:cNvSpPr txBox="1">
              <a:spLocks/>
            </p:cNvSpPr>
            <p:nvPr/>
          </p:nvSpPr>
          <p:spPr>
            <a:xfrm>
              <a:off x="4319" y="2933994"/>
              <a:ext cx="1929007" cy="215444"/>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i="1" dirty="0">
                  <a:solidFill>
                    <a:srgbClr val="00B050"/>
                  </a:solidFill>
                  <a:latin typeface="Times New Roman" panose="02020603050405020304" pitchFamily="18" charset="0"/>
                  <a:cs typeface="Times New Roman" panose="02020603050405020304" pitchFamily="18" charset="0"/>
                </a:rPr>
                <a:t>Monetize</a:t>
              </a:r>
              <a:endParaRPr lang="en-US" sz="10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6" name="Graphic 65" descr="Touchscreen outline">
            <a:extLst>
              <a:ext uri="{FF2B5EF4-FFF2-40B4-BE49-F238E27FC236}">
                <a16:creationId xmlns:a16="http://schemas.microsoft.com/office/drawing/2014/main" id="{3AE3C432-AB03-49E6-4A3A-4809034E87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841" y="1369668"/>
            <a:ext cx="480696" cy="480696"/>
          </a:xfrm>
          <a:prstGeom prst="rect">
            <a:avLst/>
          </a:prstGeom>
        </p:spPr>
      </p:pic>
      <p:pic>
        <p:nvPicPr>
          <p:cNvPr id="67" name="Graphic 66" descr="Boardroom outline">
            <a:extLst>
              <a:ext uri="{FF2B5EF4-FFF2-40B4-BE49-F238E27FC236}">
                <a16:creationId xmlns:a16="http://schemas.microsoft.com/office/drawing/2014/main" id="{7AB5FD6D-0670-3BE2-E057-6074DCD4C2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558" y="1414930"/>
            <a:ext cx="474598" cy="474598"/>
          </a:xfrm>
          <a:prstGeom prst="rect">
            <a:avLst/>
          </a:prstGeom>
        </p:spPr>
      </p:pic>
      <p:pic>
        <p:nvPicPr>
          <p:cNvPr id="69" name="Graphic 68" descr="Handshake outline">
            <a:extLst>
              <a:ext uri="{FF2B5EF4-FFF2-40B4-BE49-F238E27FC236}">
                <a16:creationId xmlns:a16="http://schemas.microsoft.com/office/drawing/2014/main" id="{AB72BD21-93DD-3694-F1A2-B2E668F74F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1823" y="1413491"/>
            <a:ext cx="462734" cy="462734"/>
          </a:xfrm>
          <a:prstGeom prst="rect">
            <a:avLst/>
          </a:prstGeom>
        </p:spPr>
      </p:pic>
      <p:pic>
        <p:nvPicPr>
          <p:cNvPr id="70" name="Graphic 69">
            <a:extLst>
              <a:ext uri="{FF2B5EF4-FFF2-40B4-BE49-F238E27FC236}">
                <a16:creationId xmlns:a16="http://schemas.microsoft.com/office/drawing/2014/main" id="{EFA03890-11D9-3B10-F885-553106CB9B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68580" y="1444574"/>
            <a:ext cx="468368" cy="342791"/>
          </a:xfrm>
          <a:prstGeom prst="rect">
            <a:avLst/>
          </a:prstGeom>
        </p:spPr>
      </p:pic>
    </p:spTree>
    <p:extLst>
      <p:ext uri="{BB962C8B-B14F-4D97-AF65-F5344CB8AC3E}">
        <p14:creationId xmlns:p14="http://schemas.microsoft.com/office/powerpoint/2010/main" val="19009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A3917B5-12F0-DEE9-0566-FB614420B2D5}"/>
              </a:ext>
            </a:extLst>
          </p:cNvPr>
          <p:cNvSpPr>
            <a:spLocks noGrp="1"/>
          </p:cNvSpPr>
          <p:nvPr>
            <p:ph type="subTitle" idx="1"/>
          </p:nvPr>
        </p:nvSpPr>
        <p:spPr>
          <a:xfrm>
            <a:off x="607715" y="3505324"/>
            <a:ext cx="3310222" cy="307777"/>
          </a:xfrm>
        </p:spPr>
        <p:txBody>
          <a:bodyPr/>
          <a:lstStyle/>
          <a:p>
            <a:r>
              <a:rPr lang="en-US" dirty="0"/>
              <a:t>Contact:		</a:t>
            </a:r>
            <a:r>
              <a:rPr lang="en-US" dirty="0">
                <a:hlinkClick r:id="rId5"/>
              </a:rPr>
              <a:t>STaaS Sales</a:t>
            </a:r>
            <a:endParaRPr lang="en-US" dirty="0"/>
          </a:p>
        </p:txBody>
      </p:sp>
      <p:sp>
        <p:nvSpPr>
          <p:cNvPr id="5" name="Title 4">
            <a:extLst>
              <a:ext uri="{FF2B5EF4-FFF2-40B4-BE49-F238E27FC236}">
                <a16:creationId xmlns:a16="http://schemas.microsoft.com/office/drawing/2014/main" id="{C788CF01-A757-9E1B-4EEB-D330C4568AC7}"/>
              </a:ext>
            </a:extLst>
          </p:cNvPr>
          <p:cNvSpPr>
            <a:spLocks noGrp="1"/>
          </p:cNvSpPr>
          <p:nvPr>
            <p:ph type="ctrTitle"/>
          </p:nvPr>
        </p:nvSpPr>
        <p:spPr/>
        <p:txBody>
          <a:bodyPr/>
          <a:lstStyle/>
          <a:p>
            <a:r>
              <a:rPr lang="en-US" dirty="0"/>
              <a:t>Thank You</a:t>
            </a:r>
          </a:p>
        </p:txBody>
      </p:sp>
      <p:pic>
        <p:nvPicPr>
          <p:cNvPr id="3" name="Audio 2">
            <a:hlinkClick r:id="" action="ppaction://media"/>
            <a:extLst>
              <a:ext uri="{FF2B5EF4-FFF2-40B4-BE49-F238E27FC236}">
                <a16:creationId xmlns:a16="http://schemas.microsoft.com/office/drawing/2014/main" id="{66AF8E18-B8D4-B23D-529F-5B7C24ADAF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65800282"/>
      </p:ext>
    </p:extLst>
  </p:cSld>
  <p:clrMapOvr>
    <a:masterClrMapping/>
  </p:clrMapOvr>
  <mc:AlternateContent xmlns:mc="http://schemas.openxmlformats.org/markup-compatibility/2006" xmlns:p14="http://schemas.microsoft.com/office/powerpoint/2010/main">
    <mc:Choice Requires="p14">
      <p:transition spd="med" p14:dur="700" advTm="4424">
        <p:fade/>
      </p:transition>
    </mc:Choice>
    <mc:Fallback xmlns="">
      <p:transition spd="med" advTm="44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DAE96-0D3B-C683-A3DA-AE25C07836C5}"/>
              </a:ext>
            </a:extLst>
          </p:cNvPr>
          <p:cNvSpPr>
            <a:spLocks noGrp="1"/>
          </p:cNvSpPr>
          <p:nvPr>
            <p:ph type="title"/>
          </p:nvPr>
        </p:nvSpPr>
        <p:spPr/>
        <p:txBody>
          <a:bodyPr>
            <a:normAutofit/>
          </a:bodyPr>
          <a:lstStyle/>
          <a:p>
            <a:r>
              <a:rPr lang="en-US" sz="2000" dirty="0"/>
              <a:t>Why Sell Infrastructure as a Service (IaaS)?</a:t>
            </a:r>
          </a:p>
        </p:txBody>
      </p:sp>
      <p:grpSp>
        <p:nvGrpSpPr>
          <p:cNvPr id="23" name="Group 22">
            <a:extLst>
              <a:ext uri="{FF2B5EF4-FFF2-40B4-BE49-F238E27FC236}">
                <a16:creationId xmlns:a16="http://schemas.microsoft.com/office/drawing/2014/main" id="{80B03FE0-34CE-CCF3-33B6-CB985BFAB23B}"/>
              </a:ext>
            </a:extLst>
          </p:cNvPr>
          <p:cNvGrpSpPr/>
          <p:nvPr/>
        </p:nvGrpSpPr>
        <p:grpSpPr>
          <a:xfrm>
            <a:off x="814493" y="1520334"/>
            <a:ext cx="1999582" cy="3071205"/>
            <a:chOff x="814493" y="1520334"/>
            <a:chExt cx="1999582" cy="3071205"/>
          </a:xfrm>
        </p:grpSpPr>
        <p:graphicFrame>
          <p:nvGraphicFramePr>
            <p:cNvPr id="6" name="Chart 5" descr="Doughnut Chart Example">
              <a:extLst>
                <a:ext uri="{FF2B5EF4-FFF2-40B4-BE49-F238E27FC236}">
                  <a16:creationId xmlns:a16="http://schemas.microsoft.com/office/drawing/2014/main" id="{F13694F1-7273-2AB7-B819-01BF20BD2C85}"/>
                </a:ext>
              </a:extLst>
            </p:cNvPr>
            <p:cNvGraphicFramePr/>
            <p:nvPr>
              <p:extLst>
                <p:ext uri="{D42A27DB-BD31-4B8C-83A1-F6EECF244321}">
                  <p14:modId xmlns:p14="http://schemas.microsoft.com/office/powerpoint/2010/main" val="3219364862"/>
                </p:ext>
              </p:extLst>
            </p:nvPr>
          </p:nvGraphicFramePr>
          <p:xfrm>
            <a:off x="889689" y="1520334"/>
            <a:ext cx="1886119" cy="186711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292C13E-9335-EA04-9C6E-F931066EE8F7}"/>
                </a:ext>
              </a:extLst>
            </p:cNvPr>
            <p:cNvSpPr txBox="1"/>
            <p:nvPr/>
          </p:nvSpPr>
          <p:spPr>
            <a:xfrm>
              <a:off x="1281207" y="2177597"/>
              <a:ext cx="1087639" cy="553998"/>
            </a:xfrm>
            <a:prstGeom prst="rect">
              <a:avLst/>
            </a:prstGeom>
            <a:noFill/>
          </p:spPr>
          <p:txBody>
            <a:bodyPr wrap="square" rtlCol="0">
              <a:spAutoFit/>
            </a:bodyPr>
            <a:lstStyle/>
            <a:p>
              <a:pPr algn="ctr"/>
              <a:r>
                <a:rPr lang="en-US" sz="3000" i="1" dirty="0">
                  <a:solidFill>
                    <a:schemeClr val="tx2"/>
                  </a:solidFill>
                  <a:latin typeface="Times New Roman" panose="02020603050405020304" pitchFamily="18" charset="0"/>
                  <a:cs typeface="Times New Roman" panose="02020603050405020304" pitchFamily="18" charset="0"/>
                </a:rPr>
                <a:t>13%</a:t>
              </a:r>
            </a:p>
          </p:txBody>
        </p:sp>
        <p:grpSp>
          <p:nvGrpSpPr>
            <p:cNvPr id="12" name="Group 11">
              <a:extLst>
                <a:ext uri="{FF2B5EF4-FFF2-40B4-BE49-F238E27FC236}">
                  <a16:creationId xmlns:a16="http://schemas.microsoft.com/office/drawing/2014/main" id="{D5D999B8-DAD3-DEAF-DD63-81840C45E87F}"/>
                </a:ext>
              </a:extLst>
            </p:cNvPr>
            <p:cNvGrpSpPr/>
            <p:nvPr/>
          </p:nvGrpSpPr>
          <p:grpSpPr>
            <a:xfrm>
              <a:off x="814493" y="3360772"/>
              <a:ext cx="1999582" cy="1230767"/>
              <a:chOff x="814493" y="3478431"/>
              <a:chExt cx="1999582" cy="1230767"/>
            </a:xfrm>
          </p:grpSpPr>
          <p:sp>
            <p:nvSpPr>
              <p:cNvPr id="13" name="TextBox 12">
                <a:extLst>
                  <a:ext uri="{FF2B5EF4-FFF2-40B4-BE49-F238E27FC236}">
                    <a16:creationId xmlns:a16="http://schemas.microsoft.com/office/drawing/2014/main" id="{DFD473AF-8609-0B1E-D759-9FFAF3954C27}"/>
                  </a:ext>
                </a:extLst>
              </p:cNvPr>
              <p:cNvSpPr txBox="1"/>
              <p:nvPr/>
            </p:nvSpPr>
            <p:spPr>
              <a:xfrm>
                <a:off x="814493" y="3733866"/>
                <a:ext cx="1999582" cy="975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1000" dirty="0">
                    <a:latin typeface="Neue Haas Grotesk Text Pro" panose="020B0504020202020204" pitchFamily="34" charset="0"/>
                  </a:rPr>
                  <a:t>as a Service business </a:t>
                </a:r>
              </a:p>
              <a:p>
                <a:pPr algn="ctr"/>
                <a:r>
                  <a:rPr lang="en-US" sz="1000" dirty="0">
                    <a:latin typeface="Neue Haas Grotesk Text Pro" panose="020B0504020202020204" pitchFamily="34" charset="0"/>
                  </a:rPr>
                  <a:t>in a $1.4B market today</a:t>
                </a:r>
              </a:p>
              <a:p>
                <a:pPr algn="ctr"/>
                <a:r>
                  <a:rPr lang="en-US" sz="1000" dirty="0">
                    <a:latin typeface="Neue Haas Grotesk Text Pro" panose="020B0504020202020204" pitchFamily="34" charset="0"/>
                  </a:rPr>
                  <a:t>(at approx. 6% today)</a:t>
                </a:r>
              </a:p>
              <a:p>
                <a:pPr algn="ctr"/>
                <a:endParaRPr lang="en-US" sz="600" dirty="0">
                  <a:latin typeface="Neue Haas Grotesk Text Pro" panose="020B0504020202020204" pitchFamily="34" charset="0"/>
                </a:endParaRPr>
              </a:p>
              <a:p>
                <a:pPr algn="ctr"/>
                <a:r>
                  <a:rPr lang="en-US" sz="900" b="1" dirty="0">
                    <a:latin typeface="Neue Haas Grotesk Text Pro" panose="020B0504020202020204" pitchFamily="34" charset="0"/>
                  </a:rPr>
                  <a:t>IDC 2024</a:t>
                </a:r>
              </a:p>
            </p:txBody>
          </p:sp>
          <p:sp>
            <p:nvSpPr>
              <p:cNvPr id="14" name="TextBox 13">
                <a:extLst>
                  <a:ext uri="{FF2B5EF4-FFF2-40B4-BE49-F238E27FC236}">
                    <a16:creationId xmlns:a16="http://schemas.microsoft.com/office/drawing/2014/main" id="{BDA0E124-48CC-9E4F-DE5E-84B0594738CF}"/>
                  </a:ext>
                </a:extLst>
              </p:cNvPr>
              <p:cNvSpPr txBox="1"/>
              <p:nvPr/>
            </p:nvSpPr>
            <p:spPr>
              <a:xfrm>
                <a:off x="814493" y="3478431"/>
                <a:ext cx="1999582" cy="338554"/>
              </a:xfrm>
              <a:prstGeom prst="rect">
                <a:avLst/>
              </a:prstGeom>
              <a:noFill/>
            </p:spPr>
            <p:txBody>
              <a:bodyPr wrap="square" rtlCol="0" anchor="b">
                <a:spAutoFit/>
              </a:bodyPr>
              <a:lstStyle/>
              <a:p>
                <a:pPr algn="ctr"/>
                <a:r>
                  <a:rPr lang="en-US" sz="1600" b="1" dirty="0">
                    <a:solidFill>
                      <a:schemeClr val="tx2"/>
                    </a:solidFill>
                    <a:latin typeface="Neue Haas Grotesk Text Pro" panose="020B0504020202020204" pitchFamily="34" charset="77"/>
                    <a:cs typeface="Poppins SemiBold" panose="00000700000000000000" pitchFamily="2" charset="0"/>
                  </a:rPr>
                  <a:t>YoY Growth</a:t>
                </a:r>
              </a:p>
            </p:txBody>
          </p:sp>
        </p:grpSp>
      </p:grpSp>
      <p:grpSp>
        <p:nvGrpSpPr>
          <p:cNvPr id="24" name="Group 23">
            <a:extLst>
              <a:ext uri="{FF2B5EF4-FFF2-40B4-BE49-F238E27FC236}">
                <a16:creationId xmlns:a16="http://schemas.microsoft.com/office/drawing/2014/main" id="{F35003FE-5EE8-0FA2-BE0A-A5F531A23AD2}"/>
              </a:ext>
            </a:extLst>
          </p:cNvPr>
          <p:cNvGrpSpPr/>
          <p:nvPr/>
        </p:nvGrpSpPr>
        <p:grpSpPr>
          <a:xfrm>
            <a:off x="6211830" y="1469024"/>
            <a:ext cx="2674448" cy="3071205"/>
            <a:chOff x="3190088" y="1520334"/>
            <a:chExt cx="2674448" cy="3071205"/>
          </a:xfrm>
        </p:grpSpPr>
        <p:graphicFrame>
          <p:nvGraphicFramePr>
            <p:cNvPr id="8" name="Chart 7" descr="Doughnut Chart Example">
              <a:extLst>
                <a:ext uri="{FF2B5EF4-FFF2-40B4-BE49-F238E27FC236}">
                  <a16:creationId xmlns:a16="http://schemas.microsoft.com/office/drawing/2014/main" id="{E756FF61-707F-AE74-BE0E-5F4E6C423E4B}"/>
                </a:ext>
              </a:extLst>
            </p:cNvPr>
            <p:cNvGraphicFramePr/>
            <p:nvPr>
              <p:extLst>
                <p:ext uri="{D42A27DB-BD31-4B8C-83A1-F6EECF244321}">
                  <p14:modId xmlns:p14="http://schemas.microsoft.com/office/powerpoint/2010/main" val="2695074226"/>
                </p:ext>
              </p:extLst>
            </p:nvPr>
          </p:nvGraphicFramePr>
          <p:xfrm>
            <a:off x="3559511" y="1520334"/>
            <a:ext cx="1886119" cy="1867114"/>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CE13B2E6-BB79-ED22-2A79-6FCC8FE0B93D}"/>
                </a:ext>
              </a:extLst>
            </p:cNvPr>
            <p:cNvSpPr txBox="1"/>
            <p:nvPr/>
          </p:nvSpPr>
          <p:spPr>
            <a:xfrm>
              <a:off x="3951029" y="2177597"/>
              <a:ext cx="1087639" cy="553998"/>
            </a:xfrm>
            <a:prstGeom prst="rect">
              <a:avLst/>
            </a:prstGeom>
            <a:noFill/>
          </p:spPr>
          <p:txBody>
            <a:bodyPr wrap="square" rtlCol="0">
              <a:spAutoFit/>
            </a:bodyPr>
            <a:lstStyle/>
            <a:p>
              <a:pPr algn="ctr"/>
              <a:r>
                <a:rPr lang="en-US" sz="3000" i="1" dirty="0">
                  <a:solidFill>
                    <a:schemeClr val="tx2"/>
                  </a:solidFill>
                  <a:latin typeface="Times New Roman" panose="02020603050405020304" pitchFamily="18" charset="0"/>
                  <a:cs typeface="Times New Roman" panose="02020603050405020304" pitchFamily="18" charset="0"/>
                </a:rPr>
                <a:t>75%</a:t>
              </a:r>
            </a:p>
          </p:txBody>
        </p:sp>
        <p:grpSp>
          <p:nvGrpSpPr>
            <p:cNvPr id="15" name="Group 14">
              <a:extLst>
                <a:ext uri="{FF2B5EF4-FFF2-40B4-BE49-F238E27FC236}">
                  <a16:creationId xmlns:a16="http://schemas.microsoft.com/office/drawing/2014/main" id="{065C8142-B370-C4FE-254E-EF4470A375FF}"/>
                </a:ext>
              </a:extLst>
            </p:cNvPr>
            <p:cNvGrpSpPr/>
            <p:nvPr/>
          </p:nvGrpSpPr>
          <p:grpSpPr>
            <a:xfrm>
              <a:off x="3190088" y="3360772"/>
              <a:ext cx="2674448" cy="1230767"/>
              <a:chOff x="501802" y="3478431"/>
              <a:chExt cx="2674448" cy="1230767"/>
            </a:xfrm>
          </p:grpSpPr>
          <p:sp>
            <p:nvSpPr>
              <p:cNvPr id="16" name="TextBox 15">
                <a:extLst>
                  <a:ext uri="{FF2B5EF4-FFF2-40B4-BE49-F238E27FC236}">
                    <a16:creationId xmlns:a16="http://schemas.microsoft.com/office/drawing/2014/main" id="{85E690CE-6CA5-7647-6E7A-BC2D11377CE7}"/>
                  </a:ext>
                </a:extLst>
              </p:cNvPr>
              <p:cNvSpPr txBox="1"/>
              <p:nvPr/>
            </p:nvSpPr>
            <p:spPr>
              <a:xfrm>
                <a:off x="598054" y="3733866"/>
                <a:ext cx="2422232" cy="975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1000" dirty="0">
                    <a:latin typeface="Neue Haas Grotesk Text Pro" panose="020B0504020202020204" pitchFamily="34" charset="0"/>
                  </a:rPr>
                  <a:t>will be indirect Tier-1 and Tier-2 </a:t>
                </a:r>
              </a:p>
              <a:p>
                <a:pPr algn="ctr"/>
                <a:r>
                  <a:rPr lang="en-US" sz="1000" dirty="0">
                    <a:latin typeface="Neue Haas Grotesk Text Pro" panose="020B0504020202020204" pitchFamily="34" charset="0"/>
                  </a:rPr>
                  <a:t>over next 3-5 years</a:t>
                </a:r>
              </a:p>
              <a:p>
                <a:pPr algn="ctr"/>
                <a:r>
                  <a:rPr lang="en-US" sz="1000" dirty="0">
                    <a:latin typeface="Neue Haas Grotesk Text Pro" panose="020B0504020202020204" pitchFamily="34" charset="0"/>
                  </a:rPr>
                  <a:t>(HV is at approx. 70% today)</a:t>
                </a:r>
              </a:p>
              <a:p>
                <a:pPr algn="ctr"/>
                <a:endParaRPr lang="en-US" sz="600" dirty="0">
                  <a:latin typeface="Neue Haas Grotesk Text Pro" panose="020B0504020202020204" pitchFamily="34" charset="0"/>
                </a:endParaRPr>
              </a:p>
              <a:p>
                <a:pPr algn="ctr"/>
                <a:r>
                  <a:rPr lang="en-US" sz="900" b="1" dirty="0">
                    <a:latin typeface="Neue Haas Grotesk Text Pro" panose="020B0504020202020204" pitchFamily="34" charset="0"/>
                  </a:rPr>
                  <a:t>Gartner May 2024</a:t>
                </a:r>
                <a:endParaRPr lang="en-US" sz="800" b="1" dirty="0">
                  <a:latin typeface="Neue Haas Grotesk Text Pro" panose="020B0504020202020204" pitchFamily="34" charset="0"/>
                </a:endParaRPr>
              </a:p>
            </p:txBody>
          </p:sp>
          <p:sp>
            <p:nvSpPr>
              <p:cNvPr id="17" name="TextBox 16">
                <a:extLst>
                  <a:ext uri="{FF2B5EF4-FFF2-40B4-BE49-F238E27FC236}">
                    <a16:creationId xmlns:a16="http://schemas.microsoft.com/office/drawing/2014/main" id="{1586FFB6-8FDA-A084-A7BE-D7BEDAC24179}"/>
                  </a:ext>
                </a:extLst>
              </p:cNvPr>
              <p:cNvSpPr txBox="1"/>
              <p:nvPr/>
            </p:nvSpPr>
            <p:spPr>
              <a:xfrm>
                <a:off x="501802" y="3478431"/>
                <a:ext cx="2674448" cy="338554"/>
              </a:xfrm>
              <a:prstGeom prst="rect">
                <a:avLst/>
              </a:prstGeom>
              <a:noFill/>
            </p:spPr>
            <p:txBody>
              <a:bodyPr wrap="square" rtlCol="0" anchor="b">
                <a:spAutoFit/>
              </a:bodyPr>
              <a:lstStyle/>
              <a:p>
                <a:pPr algn="ctr"/>
                <a:r>
                  <a:rPr lang="en-US" sz="1600" b="1" dirty="0">
                    <a:solidFill>
                      <a:schemeClr val="tx2"/>
                    </a:solidFill>
                    <a:latin typeface="Neue Haas Grotesk Text Pro" panose="020B0504020202020204" pitchFamily="34" charset="77"/>
                    <a:cs typeface="Poppins SemiBold" panose="00000700000000000000" pitchFamily="2" charset="0"/>
                  </a:rPr>
                  <a:t>RTM Market</a:t>
                </a:r>
              </a:p>
            </p:txBody>
          </p:sp>
        </p:grpSp>
      </p:grpSp>
      <p:grpSp>
        <p:nvGrpSpPr>
          <p:cNvPr id="25" name="Group 24">
            <a:extLst>
              <a:ext uri="{FF2B5EF4-FFF2-40B4-BE49-F238E27FC236}">
                <a16:creationId xmlns:a16="http://schemas.microsoft.com/office/drawing/2014/main" id="{D27F1434-B024-0277-4997-75D3ED743812}"/>
              </a:ext>
            </a:extLst>
          </p:cNvPr>
          <p:cNvGrpSpPr/>
          <p:nvPr/>
        </p:nvGrpSpPr>
        <p:grpSpPr>
          <a:xfrm>
            <a:off x="3163615" y="1510417"/>
            <a:ext cx="2988503" cy="3071205"/>
            <a:chOff x="5729714" y="1520334"/>
            <a:chExt cx="2988503" cy="3071205"/>
          </a:xfrm>
        </p:grpSpPr>
        <p:graphicFrame>
          <p:nvGraphicFramePr>
            <p:cNvPr id="10" name="Chart 9" descr="Doughnut Chart Example">
              <a:extLst>
                <a:ext uri="{FF2B5EF4-FFF2-40B4-BE49-F238E27FC236}">
                  <a16:creationId xmlns:a16="http://schemas.microsoft.com/office/drawing/2014/main" id="{E63A048C-DF6F-9161-86C7-AA36C35B7345}"/>
                </a:ext>
              </a:extLst>
            </p:cNvPr>
            <p:cNvGraphicFramePr/>
            <p:nvPr>
              <p:extLst>
                <p:ext uri="{D42A27DB-BD31-4B8C-83A1-F6EECF244321}">
                  <p14:modId xmlns:p14="http://schemas.microsoft.com/office/powerpoint/2010/main" val="1046128263"/>
                </p:ext>
              </p:extLst>
            </p:nvPr>
          </p:nvGraphicFramePr>
          <p:xfrm>
            <a:off x="6229333" y="1520334"/>
            <a:ext cx="1886119" cy="1867114"/>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E947318E-970F-B8CD-9094-438ACAE46BFC}"/>
                </a:ext>
              </a:extLst>
            </p:cNvPr>
            <p:cNvSpPr txBox="1"/>
            <p:nvPr/>
          </p:nvSpPr>
          <p:spPr>
            <a:xfrm>
              <a:off x="6620851" y="2177597"/>
              <a:ext cx="1087639" cy="553998"/>
            </a:xfrm>
            <a:prstGeom prst="rect">
              <a:avLst/>
            </a:prstGeom>
            <a:noFill/>
          </p:spPr>
          <p:txBody>
            <a:bodyPr wrap="square" rtlCol="0">
              <a:spAutoFit/>
            </a:bodyPr>
            <a:lstStyle/>
            <a:p>
              <a:pPr algn="ctr"/>
              <a:r>
                <a:rPr lang="en-US" sz="3000" i="1" dirty="0">
                  <a:solidFill>
                    <a:schemeClr val="tx2"/>
                  </a:solidFill>
                  <a:latin typeface="Times New Roman" panose="02020603050405020304" pitchFamily="18" charset="0"/>
                  <a:cs typeface="Times New Roman" panose="02020603050405020304" pitchFamily="18" charset="0"/>
                </a:rPr>
                <a:t>30%</a:t>
              </a:r>
            </a:p>
          </p:txBody>
        </p:sp>
        <p:grpSp>
          <p:nvGrpSpPr>
            <p:cNvPr id="18" name="Group 17">
              <a:extLst>
                <a:ext uri="{FF2B5EF4-FFF2-40B4-BE49-F238E27FC236}">
                  <a16:creationId xmlns:a16="http://schemas.microsoft.com/office/drawing/2014/main" id="{AF4C8888-55C7-BED8-F133-E6D6EF3D600B}"/>
                </a:ext>
              </a:extLst>
            </p:cNvPr>
            <p:cNvGrpSpPr/>
            <p:nvPr/>
          </p:nvGrpSpPr>
          <p:grpSpPr>
            <a:xfrm>
              <a:off x="5729714" y="3360772"/>
              <a:ext cx="2988503" cy="1230767"/>
              <a:chOff x="379328" y="3478431"/>
              <a:chExt cx="2988503" cy="1230767"/>
            </a:xfrm>
          </p:grpSpPr>
          <p:sp>
            <p:nvSpPr>
              <p:cNvPr id="19" name="TextBox 18">
                <a:extLst>
                  <a:ext uri="{FF2B5EF4-FFF2-40B4-BE49-F238E27FC236}">
                    <a16:creationId xmlns:a16="http://schemas.microsoft.com/office/drawing/2014/main" id="{51804075-E98C-D997-1FDA-E7C201380087}"/>
                  </a:ext>
                </a:extLst>
              </p:cNvPr>
              <p:cNvSpPr txBox="1"/>
              <p:nvPr/>
            </p:nvSpPr>
            <p:spPr>
              <a:xfrm>
                <a:off x="379328" y="3733866"/>
                <a:ext cx="2988503" cy="975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1000" dirty="0">
                    <a:latin typeface="Neue Haas Grotesk Text Pro" panose="020B0504020202020204" pitchFamily="34" charset="0"/>
                  </a:rPr>
                  <a:t>Will be based on acquisition by consumption versus traditional capex by 2028</a:t>
                </a:r>
              </a:p>
              <a:p>
                <a:pPr algn="ctr"/>
                <a:r>
                  <a:rPr lang="en-US" sz="1000" dirty="0">
                    <a:latin typeface="Neue Haas Grotesk Text Pro" panose="020B0504020202020204" pitchFamily="34" charset="0"/>
                  </a:rPr>
                  <a:t>(at approx. 12% today)</a:t>
                </a:r>
              </a:p>
              <a:p>
                <a:pPr algn="ctr"/>
                <a:endParaRPr lang="en-US" sz="600" dirty="0">
                  <a:latin typeface="Neue Haas Grotesk Text Pro" panose="020B0504020202020204" pitchFamily="34" charset="0"/>
                </a:endParaRPr>
              </a:p>
              <a:p>
                <a:pPr algn="ctr"/>
                <a:r>
                  <a:rPr lang="en-US" sz="900" b="1" dirty="0">
                    <a:latin typeface="Neue Haas Grotesk Text Pro" panose="020B0504020202020204" pitchFamily="34" charset="0"/>
                  </a:rPr>
                  <a:t>Gartner May 2024</a:t>
                </a:r>
              </a:p>
            </p:txBody>
          </p:sp>
          <p:sp>
            <p:nvSpPr>
              <p:cNvPr id="20" name="TextBox 19">
                <a:extLst>
                  <a:ext uri="{FF2B5EF4-FFF2-40B4-BE49-F238E27FC236}">
                    <a16:creationId xmlns:a16="http://schemas.microsoft.com/office/drawing/2014/main" id="{72BB93A1-0942-AA7F-9BA6-09255680A740}"/>
                  </a:ext>
                </a:extLst>
              </p:cNvPr>
              <p:cNvSpPr txBox="1"/>
              <p:nvPr/>
            </p:nvSpPr>
            <p:spPr>
              <a:xfrm>
                <a:off x="814493" y="3478431"/>
                <a:ext cx="1999582" cy="338554"/>
              </a:xfrm>
              <a:prstGeom prst="rect">
                <a:avLst/>
              </a:prstGeom>
              <a:noFill/>
            </p:spPr>
            <p:txBody>
              <a:bodyPr wrap="square" rtlCol="0" anchor="b">
                <a:spAutoFit/>
              </a:bodyPr>
              <a:lstStyle/>
              <a:p>
                <a:pPr algn="ctr"/>
                <a:r>
                  <a:rPr lang="en-US" sz="1600" b="1" dirty="0">
                    <a:solidFill>
                      <a:schemeClr val="tx2"/>
                    </a:solidFill>
                    <a:latin typeface="Neue Haas Grotesk Text Pro" panose="020B0504020202020204" pitchFamily="34" charset="77"/>
                    <a:cs typeface="Poppins SemiBold" panose="00000700000000000000" pitchFamily="2" charset="0"/>
                  </a:rPr>
                  <a:t>ECB Storage</a:t>
                </a:r>
              </a:p>
            </p:txBody>
          </p:sp>
        </p:grpSp>
      </p:grpSp>
      <p:grpSp>
        <p:nvGrpSpPr>
          <p:cNvPr id="22" name="Group 21">
            <a:extLst>
              <a:ext uri="{FF2B5EF4-FFF2-40B4-BE49-F238E27FC236}">
                <a16:creationId xmlns:a16="http://schemas.microsoft.com/office/drawing/2014/main" id="{EAB775E6-7FFE-977C-A890-810666CA46AD}"/>
              </a:ext>
            </a:extLst>
          </p:cNvPr>
          <p:cNvGrpSpPr/>
          <p:nvPr/>
        </p:nvGrpSpPr>
        <p:grpSpPr>
          <a:xfrm>
            <a:off x="264160" y="777976"/>
            <a:ext cx="8622118" cy="551247"/>
            <a:chOff x="264160" y="777976"/>
            <a:chExt cx="8622118" cy="551247"/>
          </a:xfrm>
        </p:grpSpPr>
        <p:sp>
          <p:nvSpPr>
            <p:cNvPr id="5" name="TextBox 4">
              <a:extLst>
                <a:ext uri="{FF2B5EF4-FFF2-40B4-BE49-F238E27FC236}">
                  <a16:creationId xmlns:a16="http://schemas.microsoft.com/office/drawing/2014/main" id="{5679CA02-FAC5-6B44-CA16-AB0457011A39}"/>
                </a:ext>
              </a:extLst>
            </p:cNvPr>
            <p:cNvSpPr txBox="1"/>
            <p:nvPr/>
          </p:nvSpPr>
          <p:spPr>
            <a:xfrm>
              <a:off x="982314" y="791989"/>
              <a:ext cx="7133138" cy="523220"/>
            </a:xfrm>
            <a:prstGeom prst="rect">
              <a:avLst/>
            </a:prstGeom>
            <a:noFill/>
          </p:spPr>
          <p:txBody>
            <a:bodyPr wrap="square" rtlCol="0">
              <a:spAutoFit/>
            </a:bodyPr>
            <a:lstStyle/>
            <a:p>
              <a:pPr algn="ctr"/>
              <a:r>
                <a:rPr lang="en-US" sz="1400" b="1" dirty="0">
                  <a:solidFill>
                    <a:srgbClr val="C00000"/>
                  </a:solidFill>
                  <a:latin typeface="Neue Haas Grotesk Text Pro" panose="020B0504020202020204" pitchFamily="34" charset="0"/>
                </a:rPr>
                <a:t>All Major Infrastructure Vendors have or are developing offerings in this space. HPE </a:t>
              </a:r>
              <a:r>
                <a:rPr lang="en-US" sz="1400" b="1" dirty="0" err="1">
                  <a:solidFill>
                    <a:srgbClr val="C00000"/>
                  </a:solidFill>
                  <a:latin typeface="Neue Haas Grotesk Text Pro" panose="020B0504020202020204" pitchFamily="34" charset="0"/>
                </a:rPr>
                <a:t>Greenlake</a:t>
              </a:r>
              <a:r>
                <a:rPr lang="en-US" sz="1400" b="1" dirty="0">
                  <a:solidFill>
                    <a:srgbClr val="C00000"/>
                  </a:solidFill>
                  <a:latin typeface="Neue Haas Grotesk Text Pro" panose="020B0504020202020204" pitchFamily="34" charset="0"/>
                </a:rPr>
                <a:t>, Dell Apex, Pure Evergreen//One</a:t>
              </a:r>
            </a:p>
          </p:txBody>
        </p:sp>
        <p:sp>
          <p:nvSpPr>
            <p:cNvPr id="21" name="Rounded Rectangle 16">
              <a:extLst>
                <a:ext uri="{FF2B5EF4-FFF2-40B4-BE49-F238E27FC236}">
                  <a16:creationId xmlns:a16="http://schemas.microsoft.com/office/drawing/2014/main" id="{706C38FB-3BEF-877E-9BE5-BB90DA6AD70C}"/>
                </a:ext>
              </a:extLst>
            </p:cNvPr>
            <p:cNvSpPr/>
            <p:nvPr/>
          </p:nvSpPr>
          <p:spPr>
            <a:xfrm>
              <a:off x="264160" y="777976"/>
              <a:ext cx="8622118" cy="551247"/>
            </a:xfrm>
            <a:prstGeom prst="roundRect">
              <a:avLst>
                <a:gd name="adj" fmla="val 50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2"/>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126947370"/>
      </p:ext>
    </p:extLst>
  </p:cSld>
  <p:clrMapOvr>
    <a:masterClrMapping/>
  </p:clrMapOvr>
  <mc:AlternateContent xmlns:mc="http://schemas.openxmlformats.org/markup-compatibility/2006" xmlns:p14="http://schemas.microsoft.com/office/powerpoint/2010/main">
    <mc:Choice Requires="p14">
      <p:transition spd="med" p14:dur="700" advTm="113460">
        <p:fade/>
      </p:transition>
    </mc:Choice>
    <mc:Fallback xmlns="">
      <p:transition spd="med" advTm="1134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BF22D7-7C4F-CA3A-7CB6-891D83DF65F1}"/>
              </a:ext>
            </a:extLst>
          </p:cNvPr>
          <p:cNvGrpSpPr/>
          <p:nvPr/>
        </p:nvGrpSpPr>
        <p:grpSpPr>
          <a:xfrm>
            <a:off x="5311481" y="-381663"/>
            <a:ext cx="5724939" cy="5772647"/>
            <a:chOff x="0" y="0"/>
            <a:chExt cx="9144000" cy="4833075"/>
          </a:xfrm>
        </p:grpSpPr>
        <p:pic>
          <p:nvPicPr>
            <p:cNvPr id="18" name="Picture 17" descr="Data center interior">
              <a:extLst>
                <a:ext uri="{FF2B5EF4-FFF2-40B4-BE49-F238E27FC236}">
                  <a16:creationId xmlns:a16="http://schemas.microsoft.com/office/drawing/2014/main" id="{9A18E0C9-B95E-F929-BDC0-8B563A5C9B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4833075"/>
            </a:xfrm>
            <a:prstGeom prst="ellipse">
              <a:avLst/>
            </a:prstGeom>
          </p:spPr>
        </p:pic>
        <p:sp>
          <p:nvSpPr>
            <p:cNvPr id="19" name="Rectangle 20">
              <a:extLst>
                <a:ext uri="{FF2B5EF4-FFF2-40B4-BE49-F238E27FC236}">
                  <a16:creationId xmlns:a16="http://schemas.microsoft.com/office/drawing/2014/main" id="{3DA6E82E-0C9F-B5B2-B2DB-104E15A05CF3}"/>
                </a:ext>
              </a:extLst>
            </p:cNvPr>
            <p:cNvSpPr/>
            <p:nvPr/>
          </p:nvSpPr>
          <p:spPr>
            <a:xfrm>
              <a:off x="0" y="0"/>
              <a:ext cx="9144000" cy="4833075"/>
            </a:xfrm>
            <a:prstGeom prst="ellipse">
              <a:avLst/>
            </a:prstGeom>
            <a:no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grpSp>
      <p:sp>
        <p:nvSpPr>
          <p:cNvPr id="2" name="Title 1">
            <a:extLst>
              <a:ext uri="{FF2B5EF4-FFF2-40B4-BE49-F238E27FC236}">
                <a16:creationId xmlns:a16="http://schemas.microsoft.com/office/drawing/2014/main" id="{C1490B02-CE41-650E-D1C3-16DA29A29812}"/>
              </a:ext>
            </a:extLst>
          </p:cNvPr>
          <p:cNvSpPr>
            <a:spLocks noGrp="1"/>
          </p:cNvSpPr>
          <p:nvPr>
            <p:ph type="title"/>
          </p:nvPr>
        </p:nvSpPr>
        <p:spPr>
          <a:xfrm>
            <a:off x="202688" y="53113"/>
            <a:ext cx="5240590" cy="732441"/>
          </a:xfrm>
        </p:spPr>
        <p:txBody>
          <a:bodyPr>
            <a:normAutofit/>
          </a:bodyPr>
          <a:lstStyle/>
          <a:p>
            <a:r>
              <a:rPr lang="en-US" sz="2000" dirty="0"/>
              <a:t>EverFlex Infrastructure as a Service | </a:t>
            </a:r>
            <a:r>
              <a:rPr lang="en-US" sz="2000" dirty="0">
                <a:solidFill>
                  <a:schemeClr val="bg1">
                    <a:lumMod val="50000"/>
                  </a:schemeClr>
                </a:solidFill>
              </a:rPr>
              <a:t>EverFlex</a:t>
            </a:r>
            <a:r>
              <a:rPr lang="en-US" sz="2000" dirty="0"/>
              <a:t> </a:t>
            </a:r>
            <a:r>
              <a:rPr lang="en-US" sz="2000" dirty="0">
                <a:solidFill>
                  <a:schemeClr val="bg1">
                    <a:lumMod val="50000"/>
                  </a:schemeClr>
                </a:solidFill>
              </a:rPr>
              <a:t>IaaS</a:t>
            </a:r>
            <a:endParaRPr lang="en-US" sz="2000" dirty="0"/>
          </a:p>
        </p:txBody>
      </p:sp>
      <p:grpSp>
        <p:nvGrpSpPr>
          <p:cNvPr id="23" name="Group 22">
            <a:extLst>
              <a:ext uri="{FF2B5EF4-FFF2-40B4-BE49-F238E27FC236}">
                <a16:creationId xmlns:a16="http://schemas.microsoft.com/office/drawing/2014/main" id="{CF556E7C-64A2-090B-E0AE-5C3B10AFE0C9}"/>
              </a:ext>
            </a:extLst>
          </p:cNvPr>
          <p:cNvGrpSpPr/>
          <p:nvPr/>
        </p:nvGrpSpPr>
        <p:grpSpPr>
          <a:xfrm>
            <a:off x="5341313" y="560488"/>
            <a:ext cx="2539944" cy="837658"/>
            <a:chOff x="5953554" y="633058"/>
            <a:chExt cx="2332751" cy="837658"/>
          </a:xfrm>
        </p:grpSpPr>
        <p:sp>
          <p:nvSpPr>
            <p:cNvPr id="4" name="Rectangle: Rounded Corners 3">
              <a:extLst>
                <a:ext uri="{FF2B5EF4-FFF2-40B4-BE49-F238E27FC236}">
                  <a16:creationId xmlns:a16="http://schemas.microsoft.com/office/drawing/2014/main" id="{FD12D841-986E-B0EB-E318-B6D927467E6D}"/>
                </a:ext>
              </a:extLst>
            </p:cNvPr>
            <p:cNvSpPr/>
            <p:nvPr/>
          </p:nvSpPr>
          <p:spPr>
            <a:xfrm>
              <a:off x="5953554" y="633058"/>
              <a:ext cx="2332751" cy="837658"/>
            </a:xfrm>
            <a:prstGeom prst="roundRect">
              <a:avLst/>
            </a:prstGeom>
            <a:solidFill>
              <a:srgbClr val="000000">
                <a:alpha val="60000"/>
              </a:srgb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Neue Haas Grotesk Text Pro" panose="020B0504020202020204" pitchFamily="34" charset="77"/>
              </a:endParaRPr>
            </a:p>
          </p:txBody>
        </p:sp>
        <p:sp>
          <p:nvSpPr>
            <p:cNvPr id="48" name="Content Placeholder 16">
              <a:extLst>
                <a:ext uri="{FF2B5EF4-FFF2-40B4-BE49-F238E27FC236}">
                  <a16:creationId xmlns:a16="http://schemas.microsoft.com/office/drawing/2014/main" id="{5F642450-481C-A01F-8A5E-5B40FED6C098}"/>
                </a:ext>
              </a:extLst>
            </p:cNvPr>
            <p:cNvSpPr txBox="1">
              <a:spLocks/>
            </p:cNvSpPr>
            <p:nvPr/>
          </p:nvSpPr>
          <p:spPr>
            <a:xfrm>
              <a:off x="6047200" y="693570"/>
              <a:ext cx="2145458" cy="690494"/>
            </a:xfrm>
            <a:prstGeom prst="rect">
              <a:avLst/>
            </a:prstGeom>
            <a:noFill/>
          </p:spPr>
          <p:txBody>
            <a:bodyPr lIns="91440" tIns="45720" rIns="91440" bIns="45720" anchor="t">
              <a:normAutofit fontScale="92500" lnSpcReduction="10000"/>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507" indent="0" algn="ctr" defTabSz="914378">
                <a:buClr>
                  <a:srgbClr val="CC0000"/>
                </a:buClr>
                <a:buNone/>
                <a:defRPr/>
              </a:pPr>
              <a:r>
                <a:rPr lang="en-US" sz="1100" b="1" dirty="0">
                  <a:solidFill>
                    <a:srgbClr val="FFFF00"/>
                  </a:solidFill>
                  <a:latin typeface="Neue Haas Grotesk Text Pro"/>
                  <a:sym typeface="Arial"/>
                </a:rPr>
                <a:t>Cloud Experience </a:t>
              </a:r>
            </a:p>
            <a:p>
              <a:pPr marL="143507" indent="0" algn="ctr" defTabSz="914378">
                <a:spcBef>
                  <a:spcPts val="500"/>
                </a:spcBef>
                <a:buClr>
                  <a:srgbClr val="CC0000"/>
                </a:buClr>
                <a:buNone/>
                <a:defRPr/>
              </a:pPr>
              <a:r>
                <a:rPr lang="en-US" sz="1000" i="1" dirty="0">
                  <a:solidFill>
                    <a:srgbClr val="FFFFFF"/>
                  </a:solidFill>
                  <a:sym typeface="Arial"/>
                </a:rPr>
                <a:t>On-premises hybrid cloud infrastructure with </a:t>
              </a:r>
              <a:r>
                <a:rPr lang="en-US" sz="1000" i="1" dirty="0">
                  <a:solidFill>
                    <a:srgbClr val="FFFFFF"/>
                  </a:solidFill>
                </a:rPr>
                <a:t>e</a:t>
              </a:r>
              <a:r>
                <a:rPr lang="en-US" sz="1000" i="1" dirty="0">
                  <a:solidFill>
                    <a:srgbClr val="FFFFFF"/>
                  </a:solidFill>
                  <a:sym typeface="Arial"/>
                </a:rPr>
                <a:t>nterprise-class </a:t>
              </a:r>
              <a:r>
                <a:rPr lang="en-US" sz="1000" i="1" dirty="0">
                  <a:solidFill>
                    <a:srgbClr val="FFFFFF"/>
                  </a:solidFill>
                </a:rPr>
                <a:t>r</a:t>
              </a:r>
              <a:r>
                <a:rPr lang="en-US" sz="1000" i="1" dirty="0">
                  <a:solidFill>
                    <a:srgbClr val="FFFFFF"/>
                  </a:solidFill>
                  <a:sym typeface="Arial"/>
                </a:rPr>
                <a:t>eliability</a:t>
              </a:r>
              <a:endParaRPr lang="en-US" sz="1000" i="1" dirty="0">
                <a:solidFill>
                  <a:srgbClr val="FFFFFF"/>
                </a:solidFill>
              </a:endParaRPr>
            </a:p>
          </p:txBody>
        </p:sp>
      </p:grpSp>
      <p:grpSp>
        <p:nvGrpSpPr>
          <p:cNvPr id="21" name="Group 20">
            <a:extLst>
              <a:ext uri="{FF2B5EF4-FFF2-40B4-BE49-F238E27FC236}">
                <a16:creationId xmlns:a16="http://schemas.microsoft.com/office/drawing/2014/main" id="{EC115A93-46E0-5565-1E5D-A8E3B2600074}"/>
              </a:ext>
            </a:extLst>
          </p:cNvPr>
          <p:cNvGrpSpPr/>
          <p:nvPr/>
        </p:nvGrpSpPr>
        <p:grpSpPr>
          <a:xfrm>
            <a:off x="4751453" y="2724185"/>
            <a:ext cx="2539944" cy="871137"/>
            <a:chOff x="5363695" y="2796755"/>
            <a:chExt cx="2332751" cy="871137"/>
          </a:xfrm>
        </p:grpSpPr>
        <p:sp>
          <p:nvSpPr>
            <p:cNvPr id="7" name="Rectangle: Rounded Corners 6">
              <a:extLst>
                <a:ext uri="{FF2B5EF4-FFF2-40B4-BE49-F238E27FC236}">
                  <a16:creationId xmlns:a16="http://schemas.microsoft.com/office/drawing/2014/main" id="{334553C1-7084-EF86-70F0-E2E006CED865}"/>
                </a:ext>
              </a:extLst>
            </p:cNvPr>
            <p:cNvSpPr/>
            <p:nvPr/>
          </p:nvSpPr>
          <p:spPr>
            <a:xfrm>
              <a:off x="5363695" y="2796755"/>
              <a:ext cx="2332751" cy="871137"/>
            </a:xfrm>
            <a:prstGeom prst="roundRect">
              <a:avLst/>
            </a:prstGeom>
            <a:solidFill>
              <a:srgbClr val="000000">
                <a:alpha val="60000"/>
              </a:srgb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Neue Haas Grotesk Text Pro" panose="020B0504020202020204" pitchFamily="34" charset="77"/>
              </a:endParaRPr>
            </a:p>
          </p:txBody>
        </p:sp>
        <p:sp>
          <p:nvSpPr>
            <p:cNvPr id="49" name="Content Placeholder 16">
              <a:extLst>
                <a:ext uri="{FF2B5EF4-FFF2-40B4-BE49-F238E27FC236}">
                  <a16:creationId xmlns:a16="http://schemas.microsoft.com/office/drawing/2014/main" id="{45897277-4FB3-E493-7325-5EBC96837A87}"/>
                </a:ext>
              </a:extLst>
            </p:cNvPr>
            <p:cNvSpPr txBox="1">
              <a:spLocks/>
            </p:cNvSpPr>
            <p:nvPr/>
          </p:nvSpPr>
          <p:spPr>
            <a:xfrm>
              <a:off x="5457341" y="2874646"/>
              <a:ext cx="2145458" cy="681877"/>
            </a:xfrm>
            <a:prstGeom prst="rect">
              <a:avLst/>
            </a:prstGeom>
            <a:noFill/>
          </p:spPr>
          <p:txBody>
            <a:bodyPr vert="horz" wrap="square" lIns="0" tIns="45720" rIns="91440" bIns="45720" rtlCol="0">
              <a:normAutofit fontScale="70000" lnSpcReduction="20000"/>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6" indent="0" algn="ctr" defTabSz="914378">
                <a:spcBef>
                  <a:spcPts val="0"/>
                </a:spcBef>
                <a:buClr>
                  <a:srgbClr val="CC0000"/>
                </a:buClr>
                <a:buNone/>
                <a:defRPr/>
              </a:pPr>
              <a:r>
                <a:rPr lang="en-US" sz="1400" b="1" dirty="0">
                  <a:solidFill>
                    <a:srgbClr val="FFFF00"/>
                  </a:solidFill>
                  <a:sym typeface="Arial"/>
                </a:rPr>
                <a:t>Self-Managed, Partner Managed</a:t>
              </a:r>
              <a:br>
                <a:rPr lang="en-US" sz="1400" b="1" dirty="0">
                  <a:solidFill>
                    <a:srgbClr val="FFFF00"/>
                  </a:solidFill>
                  <a:sym typeface="Arial"/>
                </a:rPr>
              </a:br>
              <a:r>
                <a:rPr lang="en-US" sz="1400" b="1" dirty="0">
                  <a:solidFill>
                    <a:srgbClr val="FFFF00"/>
                  </a:solidFill>
                  <a:sym typeface="Arial"/>
                </a:rPr>
                <a:t>or Hitachi Managed</a:t>
              </a:r>
            </a:p>
            <a:p>
              <a:pPr marL="143996" indent="0" algn="ctr" defTabSz="914378">
                <a:buClr>
                  <a:srgbClr val="CC0000"/>
                </a:buClr>
                <a:buNone/>
                <a:defRPr/>
              </a:pPr>
              <a:r>
                <a:rPr lang="en-US" sz="1400" i="1" dirty="0">
                  <a:solidFill>
                    <a:srgbClr val="FFFFFF"/>
                  </a:solidFill>
                  <a:sym typeface="Arial"/>
                </a:rPr>
                <a:t>Pre-integrated architecture with customization as needed</a:t>
              </a:r>
              <a:endParaRPr lang="en-US" sz="1400" i="1" dirty="0">
                <a:solidFill>
                  <a:srgbClr val="FFFFFF"/>
                </a:solidFill>
              </a:endParaRPr>
            </a:p>
          </p:txBody>
        </p:sp>
      </p:grpSp>
      <p:grpSp>
        <p:nvGrpSpPr>
          <p:cNvPr id="22" name="Group 21">
            <a:extLst>
              <a:ext uri="{FF2B5EF4-FFF2-40B4-BE49-F238E27FC236}">
                <a16:creationId xmlns:a16="http://schemas.microsoft.com/office/drawing/2014/main" id="{1B6538A8-1BC4-B645-4C3E-0D5DDD3A4BBA}"/>
              </a:ext>
            </a:extLst>
          </p:cNvPr>
          <p:cNvGrpSpPr/>
          <p:nvPr/>
        </p:nvGrpSpPr>
        <p:grpSpPr>
          <a:xfrm>
            <a:off x="4751453" y="1642337"/>
            <a:ext cx="2539944" cy="837658"/>
            <a:chOff x="5363694" y="1714907"/>
            <a:chExt cx="2332751" cy="837658"/>
          </a:xfrm>
        </p:grpSpPr>
        <p:sp>
          <p:nvSpPr>
            <p:cNvPr id="5" name="Rectangle: Rounded Corners 4">
              <a:extLst>
                <a:ext uri="{FF2B5EF4-FFF2-40B4-BE49-F238E27FC236}">
                  <a16:creationId xmlns:a16="http://schemas.microsoft.com/office/drawing/2014/main" id="{1476A64A-2896-BC8A-DC6C-FE22FB6CA571}"/>
                </a:ext>
              </a:extLst>
            </p:cNvPr>
            <p:cNvSpPr/>
            <p:nvPr/>
          </p:nvSpPr>
          <p:spPr>
            <a:xfrm>
              <a:off x="5363694" y="1714907"/>
              <a:ext cx="2332751" cy="837658"/>
            </a:xfrm>
            <a:prstGeom prst="roundRect">
              <a:avLst/>
            </a:prstGeom>
            <a:solidFill>
              <a:srgbClr val="000000">
                <a:alpha val="60000"/>
              </a:srgb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Neue Haas Grotesk Text Pro" panose="020B0504020202020204" pitchFamily="34" charset="77"/>
              </a:endParaRPr>
            </a:p>
          </p:txBody>
        </p:sp>
        <p:sp>
          <p:nvSpPr>
            <p:cNvPr id="50" name="Content Placeholder 16">
              <a:extLst>
                <a:ext uri="{FF2B5EF4-FFF2-40B4-BE49-F238E27FC236}">
                  <a16:creationId xmlns:a16="http://schemas.microsoft.com/office/drawing/2014/main" id="{27E28AE9-C996-BD38-65F1-B09E37681502}"/>
                </a:ext>
              </a:extLst>
            </p:cNvPr>
            <p:cNvSpPr txBox="1">
              <a:spLocks/>
            </p:cNvSpPr>
            <p:nvPr/>
          </p:nvSpPr>
          <p:spPr>
            <a:xfrm>
              <a:off x="5457340" y="1832936"/>
              <a:ext cx="2145458" cy="556176"/>
            </a:xfrm>
            <a:prstGeom prst="rect">
              <a:avLst/>
            </a:prstGeom>
            <a:noFill/>
          </p:spPr>
          <p:txBody>
            <a:bodyPr vert="horz" wrap="square" lIns="0" tIns="45720" rIns="91440" bIns="45720" rtlCol="0">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6" indent="0" algn="ctr" defTabSz="914378">
                <a:buClr>
                  <a:srgbClr val="CC0000"/>
                </a:buClr>
                <a:buNone/>
                <a:defRPr/>
              </a:pPr>
              <a:r>
                <a:rPr lang="en-US" sz="1050" b="1" dirty="0">
                  <a:solidFill>
                    <a:srgbClr val="FFFF00"/>
                  </a:solidFill>
                  <a:sym typeface="Arial"/>
                </a:rPr>
                <a:t>Flexible Pay-per-Use</a:t>
              </a:r>
            </a:p>
            <a:p>
              <a:pPr marL="143996" indent="0" algn="ctr" defTabSz="914378">
                <a:buClr>
                  <a:srgbClr val="CC0000"/>
                </a:buClr>
                <a:buNone/>
                <a:defRPr/>
              </a:pPr>
              <a:r>
                <a:rPr lang="en-US" sz="900" i="1" dirty="0">
                  <a:solidFill>
                    <a:srgbClr val="FFFFFF"/>
                  </a:solidFill>
                  <a:sym typeface="Arial"/>
                </a:rPr>
                <a:t>Consumption-based infrastructure with zero utilization gap </a:t>
              </a:r>
              <a:endParaRPr lang="en-US" sz="900" i="1" dirty="0">
                <a:solidFill>
                  <a:srgbClr val="FFFFFF"/>
                </a:solidFill>
              </a:endParaRPr>
            </a:p>
            <a:p>
              <a:pPr marL="143996" indent="0" algn="ctr" defTabSz="914378">
                <a:buClr>
                  <a:srgbClr val="CC0000"/>
                </a:buClr>
                <a:buNone/>
                <a:defRPr/>
              </a:pPr>
              <a:endParaRPr lang="en-GB" sz="1100" dirty="0">
                <a:solidFill>
                  <a:srgbClr val="FFFFFF"/>
                </a:solidFill>
              </a:endParaRPr>
            </a:p>
          </p:txBody>
        </p:sp>
      </p:grpSp>
      <p:grpSp>
        <p:nvGrpSpPr>
          <p:cNvPr id="20" name="Group 19">
            <a:extLst>
              <a:ext uri="{FF2B5EF4-FFF2-40B4-BE49-F238E27FC236}">
                <a16:creationId xmlns:a16="http://schemas.microsoft.com/office/drawing/2014/main" id="{7E83EA0C-DC21-4725-4C77-AC97E9F56058}"/>
              </a:ext>
            </a:extLst>
          </p:cNvPr>
          <p:cNvGrpSpPr/>
          <p:nvPr/>
        </p:nvGrpSpPr>
        <p:grpSpPr>
          <a:xfrm>
            <a:off x="5341313" y="3806035"/>
            <a:ext cx="2539944" cy="837658"/>
            <a:chOff x="5953555" y="3878605"/>
            <a:chExt cx="2332751" cy="837658"/>
          </a:xfrm>
        </p:grpSpPr>
        <p:sp>
          <p:nvSpPr>
            <p:cNvPr id="6" name="Rectangle: Rounded Corners 5">
              <a:extLst>
                <a:ext uri="{FF2B5EF4-FFF2-40B4-BE49-F238E27FC236}">
                  <a16:creationId xmlns:a16="http://schemas.microsoft.com/office/drawing/2014/main" id="{E7723DEA-A76B-2E33-E113-966855DFBE44}"/>
                </a:ext>
              </a:extLst>
            </p:cNvPr>
            <p:cNvSpPr/>
            <p:nvPr/>
          </p:nvSpPr>
          <p:spPr>
            <a:xfrm>
              <a:off x="5953555" y="3878605"/>
              <a:ext cx="2332751" cy="837658"/>
            </a:xfrm>
            <a:prstGeom prst="roundRect">
              <a:avLst/>
            </a:prstGeom>
            <a:solidFill>
              <a:srgbClr val="000000">
                <a:alpha val="60000"/>
              </a:srgb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Neue Haas Grotesk Text Pro" panose="020B0504020202020204" pitchFamily="34" charset="77"/>
              </a:endParaRPr>
            </a:p>
          </p:txBody>
        </p:sp>
        <p:sp>
          <p:nvSpPr>
            <p:cNvPr id="51" name="Content Placeholder 16">
              <a:extLst>
                <a:ext uri="{FF2B5EF4-FFF2-40B4-BE49-F238E27FC236}">
                  <a16:creationId xmlns:a16="http://schemas.microsoft.com/office/drawing/2014/main" id="{2A2F0941-4C98-D3FD-202B-5BA19DA9AF8D}"/>
                </a:ext>
              </a:extLst>
            </p:cNvPr>
            <p:cNvSpPr txBox="1">
              <a:spLocks/>
            </p:cNvSpPr>
            <p:nvPr/>
          </p:nvSpPr>
          <p:spPr>
            <a:xfrm>
              <a:off x="6047201" y="3962023"/>
              <a:ext cx="2145458" cy="670820"/>
            </a:xfrm>
            <a:prstGeom prst="rect">
              <a:avLst/>
            </a:prstGeom>
            <a:noFill/>
          </p:spPr>
          <p:txBody>
            <a:bodyPr vert="horz" wrap="square" lIns="0" tIns="45720" rIns="91440" bIns="45720" rtlCol="0" anchor="t">
              <a:normAutofit fontScale="25000" lnSpcReduction="20000"/>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507" indent="0" algn="ctr" defTabSz="914378">
                <a:buClr>
                  <a:srgbClr val="CC0000"/>
                </a:buClr>
                <a:buNone/>
                <a:defRPr/>
              </a:pPr>
              <a:r>
                <a:rPr lang="en-US" sz="4000" b="1" dirty="0">
                  <a:solidFill>
                    <a:srgbClr val="FFFF00"/>
                  </a:solidFill>
                  <a:sym typeface="Arial"/>
                </a:rPr>
                <a:t>Heterogeneous Orchestration</a:t>
              </a:r>
              <a:endParaRPr lang="en-US" sz="4000" b="1" dirty="0">
                <a:solidFill>
                  <a:srgbClr val="FFFF00"/>
                </a:solidFill>
              </a:endParaRPr>
            </a:p>
            <a:p>
              <a:pPr marL="143996" indent="0" algn="ctr" defTabSz="914378">
                <a:lnSpc>
                  <a:spcPct val="120000"/>
                </a:lnSpc>
                <a:buClr>
                  <a:srgbClr val="CC0000"/>
                </a:buClr>
                <a:buNone/>
                <a:defRPr/>
              </a:pPr>
              <a:r>
                <a:rPr lang="en-US" sz="3600" i="1" dirty="0">
                  <a:solidFill>
                    <a:srgbClr val="FFFFFF"/>
                  </a:solidFill>
                  <a:sym typeface="Arial"/>
                </a:rPr>
                <a:t>Provisioning, observability, alerting, automation and self-service </a:t>
              </a:r>
              <a:endParaRPr lang="en-US" sz="3600" i="1" dirty="0">
                <a:solidFill>
                  <a:srgbClr val="FFFFFF"/>
                </a:solidFill>
              </a:endParaRPr>
            </a:p>
            <a:p>
              <a:pPr marL="143507" indent="0" algn="ctr" defTabSz="914378">
                <a:buClr>
                  <a:srgbClr val="CC0000"/>
                </a:buClr>
                <a:buNone/>
                <a:defRPr/>
              </a:pPr>
              <a:endParaRPr lang="en-GB" sz="1000" dirty="0">
                <a:solidFill>
                  <a:srgbClr val="FFFFFF"/>
                </a:solidFill>
              </a:endParaRPr>
            </a:p>
          </p:txBody>
        </p:sp>
      </p:grpSp>
      <p:sp>
        <p:nvSpPr>
          <p:cNvPr id="24" name="TextBox 23">
            <a:extLst>
              <a:ext uri="{FF2B5EF4-FFF2-40B4-BE49-F238E27FC236}">
                <a16:creationId xmlns:a16="http://schemas.microsoft.com/office/drawing/2014/main" id="{710AAE34-4F8D-2170-47D2-FAE311307BE9}"/>
              </a:ext>
            </a:extLst>
          </p:cNvPr>
          <p:cNvSpPr txBox="1"/>
          <p:nvPr/>
        </p:nvSpPr>
        <p:spPr>
          <a:xfrm>
            <a:off x="6108167"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26" name="TextBox 25">
            <a:extLst>
              <a:ext uri="{FF2B5EF4-FFF2-40B4-BE49-F238E27FC236}">
                <a16:creationId xmlns:a16="http://schemas.microsoft.com/office/drawing/2014/main" id="{2DEBBCC1-AB78-24BD-6EEF-1418D1F0F6D1}"/>
              </a:ext>
            </a:extLst>
          </p:cNvPr>
          <p:cNvSpPr txBox="1"/>
          <p:nvPr/>
        </p:nvSpPr>
        <p:spPr>
          <a:xfrm>
            <a:off x="359175" y="1220330"/>
            <a:ext cx="4112264" cy="2400657"/>
          </a:xfrm>
          <a:prstGeom prst="rect">
            <a:avLst/>
          </a:prstGeom>
          <a:noFill/>
        </p:spPr>
        <p:txBody>
          <a:bodyPr wrap="square">
            <a:spAutoFit/>
          </a:bodyPr>
          <a:lstStyle/>
          <a:p>
            <a:pPr algn="ctr">
              <a:spcBef>
                <a:spcPts val="600"/>
              </a:spcBef>
              <a:spcAft>
                <a:spcPts val="600"/>
              </a:spcAft>
            </a:pPr>
            <a:r>
              <a:rPr lang="en-US" sz="1400" dirty="0">
                <a:effectLst/>
                <a:latin typeface="Neue Haas Grotesk Text Pro" panose="020B0504020202020204" pitchFamily="34" charset="0"/>
                <a:ea typeface="Calibri" panose="020F0502020204030204" pitchFamily="34" charset="0"/>
                <a:cs typeface="Arial" panose="020B0604020202020204" pitchFamily="34" charset="0"/>
              </a:rPr>
              <a:t>Hitachi EverFlex is Hitachi’s Infrastructure as a Service (IaaS) portfolio with flexible capacity and pay per use elastic consumption, delivered and managed your way, providing customers and partners with adaptable options tailored to their needs. </a:t>
            </a:r>
          </a:p>
          <a:p>
            <a:pPr algn="ctr">
              <a:spcBef>
                <a:spcPts val="600"/>
              </a:spcBef>
              <a:spcAft>
                <a:spcPts val="600"/>
              </a:spcAft>
            </a:pPr>
            <a:r>
              <a:rPr lang="en-US" sz="1400" dirty="0">
                <a:effectLst/>
                <a:latin typeface="Neue Haas Grotesk Text Pro" panose="020B0504020202020204" pitchFamily="34" charset="0"/>
                <a:ea typeface="Calibri" panose="020F0502020204030204" pitchFamily="34" charset="0"/>
                <a:cs typeface="Arial" panose="020B0604020202020204" pitchFamily="34" charset="0"/>
              </a:rPr>
              <a:t>Whether clients prefer self-managed setups with reporting to fully managed operations from Hitachi or a trusted partner, EverFlex delivers unparalleled flexibility and choice</a:t>
            </a:r>
            <a:endParaRPr lang="en-US" sz="1400" dirty="0"/>
          </a:p>
        </p:txBody>
      </p:sp>
      <p:sp>
        <p:nvSpPr>
          <p:cNvPr id="27" name="Rounded Rectangle 16">
            <a:extLst>
              <a:ext uri="{FF2B5EF4-FFF2-40B4-BE49-F238E27FC236}">
                <a16:creationId xmlns:a16="http://schemas.microsoft.com/office/drawing/2014/main" id="{55CA7C69-0BFD-19F0-FF02-D1FE2DD76FE7}"/>
              </a:ext>
            </a:extLst>
          </p:cNvPr>
          <p:cNvSpPr/>
          <p:nvPr/>
        </p:nvSpPr>
        <p:spPr>
          <a:xfrm>
            <a:off x="544991" y="4106115"/>
            <a:ext cx="3847557" cy="382635"/>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tx2"/>
                </a:solidFill>
                <a:latin typeface="Times New Roman" panose="02020603050405020304" pitchFamily="18" charset="0"/>
                <a:cs typeface="Times New Roman" panose="02020603050405020304" pitchFamily="18" charset="0"/>
              </a:rPr>
              <a:t>Flexible, Predictable &amp; Cloud Managed </a:t>
            </a:r>
          </a:p>
        </p:txBody>
      </p:sp>
    </p:spTree>
    <p:custDataLst>
      <p:tags r:id="rId1"/>
    </p:custDataLst>
    <p:extLst>
      <p:ext uri="{BB962C8B-B14F-4D97-AF65-F5344CB8AC3E}">
        <p14:creationId xmlns:p14="http://schemas.microsoft.com/office/powerpoint/2010/main" val="1704906242"/>
      </p:ext>
    </p:extLst>
  </p:cSld>
  <p:clrMapOvr>
    <a:masterClrMapping/>
  </p:clrMapOvr>
  <mc:AlternateContent xmlns:mc="http://schemas.openxmlformats.org/markup-compatibility/2006" xmlns:p14="http://schemas.microsoft.com/office/powerpoint/2010/main">
    <mc:Choice Requires="p14">
      <p:transition spd="med" p14:dur="700" advTm="133465">
        <p:fade/>
      </p:transition>
    </mc:Choice>
    <mc:Fallback xmlns="">
      <p:transition spd="med" advTm="1334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0A7FDCA-A182-EFF4-1EB1-72D5569FA443}"/>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3" name="think-cell data - do not delete" hidden="1">
                        <a:extLst>
                          <a:ext uri="{FF2B5EF4-FFF2-40B4-BE49-F238E27FC236}">
                            <a16:creationId xmlns:a16="http://schemas.microsoft.com/office/drawing/2014/main" id="{00A7FDCA-A182-EFF4-1EB1-72D5569FA443}"/>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grpSp>
        <p:nvGrpSpPr>
          <p:cNvPr id="42" name="Group 41">
            <a:extLst>
              <a:ext uri="{FF2B5EF4-FFF2-40B4-BE49-F238E27FC236}">
                <a16:creationId xmlns:a16="http://schemas.microsoft.com/office/drawing/2014/main" id="{2941004C-EA01-D72C-332C-5D59FC97C9F1}"/>
              </a:ext>
            </a:extLst>
          </p:cNvPr>
          <p:cNvGrpSpPr/>
          <p:nvPr/>
        </p:nvGrpSpPr>
        <p:grpSpPr>
          <a:xfrm>
            <a:off x="264160" y="777976"/>
            <a:ext cx="8622118" cy="551247"/>
            <a:chOff x="264160" y="777976"/>
            <a:chExt cx="8622118" cy="551247"/>
          </a:xfrm>
        </p:grpSpPr>
        <p:pic>
          <p:nvPicPr>
            <p:cNvPr id="32" name="Graphic 31">
              <a:extLst>
                <a:ext uri="{FF2B5EF4-FFF2-40B4-BE49-F238E27FC236}">
                  <a16:creationId xmlns:a16="http://schemas.microsoft.com/office/drawing/2014/main" id="{81ABA2D9-32F5-364B-5432-D540C68A4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345" y="885993"/>
              <a:ext cx="367393" cy="367393"/>
            </a:xfrm>
            <a:prstGeom prst="rect">
              <a:avLst/>
            </a:prstGeom>
          </p:spPr>
        </p:pic>
        <p:sp>
          <p:nvSpPr>
            <p:cNvPr id="33" name="TextBox 32">
              <a:extLst>
                <a:ext uri="{FF2B5EF4-FFF2-40B4-BE49-F238E27FC236}">
                  <a16:creationId xmlns:a16="http://schemas.microsoft.com/office/drawing/2014/main" id="{508A248B-EAE5-4940-702C-3936AAF8AB1B}"/>
                </a:ext>
              </a:extLst>
            </p:cNvPr>
            <p:cNvSpPr txBox="1"/>
            <p:nvPr/>
          </p:nvSpPr>
          <p:spPr>
            <a:xfrm>
              <a:off x="1869646" y="846997"/>
              <a:ext cx="5404708" cy="430887"/>
            </a:xfrm>
            <a:prstGeom prst="rect">
              <a:avLst/>
            </a:prstGeom>
            <a:noFill/>
          </p:spPr>
          <p:txBody>
            <a:bodyPr wrap="square">
              <a:spAutoFit/>
            </a:bodyPr>
            <a:lstStyle/>
            <a:p>
              <a:pPr algn="ctr" defTabSz="914378">
                <a:defRPr/>
              </a:pPr>
              <a:r>
                <a:rPr lang="en-US" sz="1100" b="1" dirty="0">
                  <a:solidFill>
                    <a:schemeClr val="tx2"/>
                  </a:solidFill>
                  <a:latin typeface="Neue Haas Grotesk Text Pro" panose="020B0504020202020204" pitchFamily="34" charset="77"/>
                </a:rPr>
                <a:t>EverFlex </a:t>
              </a:r>
              <a:r>
                <a:rPr lang="en-US" sz="1100" dirty="0">
                  <a:solidFill>
                    <a:schemeClr val="tx2"/>
                  </a:solidFill>
                  <a:latin typeface="Neue Haas Grotesk Text Pro" panose="020B0504020202020204" pitchFamily="34" charset="77"/>
                </a:rPr>
                <a:t>is a portfolio of as-a-service and consumption-based offers  for workload transformation and hybrid cloud operations</a:t>
              </a:r>
            </a:p>
          </p:txBody>
        </p:sp>
        <p:sp>
          <p:nvSpPr>
            <p:cNvPr id="34" name="Rounded Rectangle 16">
              <a:extLst>
                <a:ext uri="{FF2B5EF4-FFF2-40B4-BE49-F238E27FC236}">
                  <a16:creationId xmlns:a16="http://schemas.microsoft.com/office/drawing/2014/main" id="{5045EEB2-E24E-340B-0906-54F67D2F59C6}"/>
                </a:ext>
              </a:extLst>
            </p:cNvPr>
            <p:cNvSpPr/>
            <p:nvPr/>
          </p:nvSpPr>
          <p:spPr>
            <a:xfrm>
              <a:off x="264160" y="777976"/>
              <a:ext cx="8622118" cy="551247"/>
            </a:xfrm>
            <a:prstGeom prst="roundRect">
              <a:avLst>
                <a:gd name="adj" fmla="val 50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2"/>
                </a:solidFill>
                <a:latin typeface="Times New Roman" panose="02020603050405020304" pitchFamily="18" charset="0"/>
                <a:cs typeface="Times New Roman" panose="02020603050405020304" pitchFamily="18" charset="0"/>
              </a:endParaRPr>
            </a:p>
          </p:txBody>
        </p:sp>
      </p:grpSp>
      <p:sp>
        <p:nvSpPr>
          <p:cNvPr id="37" name="Title 36">
            <a:extLst>
              <a:ext uri="{FF2B5EF4-FFF2-40B4-BE49-F238E27FC236}">
                <a16:creationId xmlns:a16="http://schemas.microsoft.com/office/drawing/2014/main" id="{11D3EDD0-86C9-4887-D746-2EA836B97560}"/>
              </a:ext>
            </a:extLst>
          </p:cNvPr>
          <p:cNvSpPr>
            <a:spLocks noGrp="1"/>
          </p:cNvSpPr>
          <p:nvPr>
            <p:ph type="title"/>
          </p:nvPr>
        </p:nvSpPr>
        <p:spPr/>
        <p:txBody>
          <a:bodyPr>
            <a:normAutofit/>
          </a:bodyPr>
          <a:lstStyle/>
          <a:p>
            <a:r>
              <a:rPr lang="en-GB" sz="2000" dirty="0"/>
              <a:t>EverFlex | </a:t>
            </a:r>
            <a:r>
              <a:rPr lang="en-GB" sz="2000" dirty="0">
                <a:solidFill>
                  <a:schemeClr val="bg1">
                    <a:lumMod val="50000"/>
                  </a:schemeClr>
                </a:solidFill>
              </a:rPr>
              <a:t>IaaS Portfolio</a:t>
            </a:r>
            <a:endParaRPr lang="en-US" sz="2000" dirty="0"/>
          </a:p>
        </p:txBody>
      </p:sp>
      <p:grpSp>
        <p:nvGrpSpPr>
          <p:cNvPr id="11" name="Group 10">
            <a:extLst>
              <a:ext uri="{FF2B5EF4-FFF2-40B4-BE49-F238E27FC236}">
                <a16:creationId xmlns:a16="http://schemas.microsoft.com/office/drawing/2014/main" id="{07F4CE32-EC55-95B0-E547-D187600B35BC}"/>
              </a:ext>
            </a:extLst>
          </p:cNvPr>
          <p:cNvGrpSpPr/>
          <p:nvPr/>
        </p:nvGrpSpPr>
        <p:grpSpPr>
          <a:xfrm>
            <a:off x="2845002" y="1498905"/>
            <a:ext cx="3092081" cy="1376473"/>
            <a:chOff x="2845002" y="1498905"/>
            <a:chExt cx="3092081" cy="1376473"/>
          </a:xfrm>
        </p:grpSpPr>
        <p:sp>
          <p:nvSpPr>
            <p:cNvPr id="65" name="Rectángulo 4">
              <a:extLst>
                <a:ext uri="{FF2B5EF4-FFF2-40B4-BE49-F238E27FC236}">
                  <a16:creationId xmlns:a16="http://schemas.microsoft.com/office/drawing/2014/main" id="{D35C7DA0-51BB-7612-8A6E-BEA0DDCA97DD}"/>
                </a:ext>
              </a:extLst>
            </p:cNvPr>
            <p:cNvSpPr/>
            <p:nvPr/>
          </p:nvSpPr>
          <p:spPr>
            <a:xfrm>
              <a:off x="3157251" y="1921579"/>
              <a:ext cx="833752"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Cisco</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Red Hat</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VMware</a:t>
              </a:r>
            </a:p>
          </p:txBody>
        </p:sp>
        <p:sp>
          <p:nvSpPr>
            <p:cNvPr id="66" name="Rectángulo 4">
              <a:extLst>
                <a:ext uri="{FF2B5EF4-FFF2-40B4-BE49-F238E27FC236}">
                  <a16:creationId xmlns:a16="http://schemas.microsoft.com/office/drawing/2014/main" id="{2242FDF9-59A1-642F-FF92-0DA77AAB0067}"/>
                </a:ext>
              </a:extLst>
            </p:cNvPr>
            <p:cNvSpPr/>
            <p:nvPr/>
          </p:nvSpPr>
          <p:spPr>
            <a:xfrm>
              <a:off x="4210670" y="1907963"/>
              <a:ext cx="974855"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Diamanti</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Commvault</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Ansible</a:t>
              </a:r>
            </a:p>
          </p:txBody>
        </p:sp>
        <p:grpSp>
          <p:nvGrpSpPr>
            <p:cNvPr id="25" name="Group 24">
              <a:extLst>
                <a:ext uri="{FF2B5EF4-FFF2-40B4-BE49-F238E27FC236}">
                  <a16:creationId xmlns:a16="http://schemas.microsoft.com/office/drawing/2014/main" id="{8160B55F-6F9A-2686-150F-46FA9DDE5ED4}"/>
                </a:ext>
              </a:extLst>
            </p:cNvPr>
            <p:cNvGrpSpPr/>
            <p:nvPr/>
          </p:nvGrpSpPr>
          <p:grpSpPr>
            <a:xfrm>
              <a:off x="2845002" y="1498905"/>
              <a:ext cx="3092081" cy="1376473"/>
              <a:chOff x="2845002" y="1498905"/>
              <a:chExt cx="3092081" cy="1376473"/>
            </a:xfrm>
          </p:grpSpPr>
          <p:grpSp>
            <p:nvGrpSpPr>
              <p:cNvPr id="23" name="Group 22">
                <a:extLst>
                  <a:ext uri="{FF2B5EF4-FFF2-40B4-BE49-F238E27FC236}">
                    <a16:creationId xmlns:a16="http://schemas.microsoft.com/office/drawing/2014/main" id="{C2070F70-2F50-AB55-68A0-43AC27EBE7A9}"/>
                  </a:ext>
                </a:extLst>
              </p:cNvPr>
              <p:cNvGrpSpPr/>
              <p:nvPr/>
            </p:nvGrpSpPr>
            <p:grpSpPr>
              <a:xfrm>
                <a:off x="2845002" y="1498905"/>
                <a:ext cx="3092081" cy="1376473"/>
                <a:chOff x="2845002" y="1498905"/>
                <a:chExt cx="3092081" cy="1376473"/>
              </a:xfrm>
            </p:grpSpPr>
            <p:grpSp>
              <p:nvGrpSpPr>
                <p:cNvPr id="17" name="Group 16">
                  <a:extLst>
                    <a:ext uri="{FF2B5EF4-FFF2-40B4-BE49-F238E27FC236}">
                      <a16:creationId xmlns:a16="http://schemas.microsoft.com/office/drawing/2014/main" id="{DA82DB79-6FC6-C7CF-566E-E873AD674489}"/>
                    </a:ext>
                  </a:extLst>
                </p:cNvPr>
                <p:cNvGrpSpPr/>
                <p:nvPr/>
              </p:nvGrpSpPr>
              <p:grpSpPr>
                <a:xfrm>
                  <a:off x="2845002" y="1573422"/>
                  <a:ext cx="3092081" cy="1301956"/>
                  <a:chOff x="2845002" y="1573422"/>
                  <a:chExt cx="3092081" cy="1301956"/>
                </a:xfrm>
              </p:grpSpPr>
              <p:sp>
                <p:nvSpPr>
                  <p:cNvPr id="20" name="Rectangle: Rounded Corners 19">
                    <a:extLst>
                      <a:ext uri="{FF2B5EF4-FFF2-40B4-BE49-F238E27FC236}">
                        <a16:creationId xmlns:a16="http://schemas.microsoft.com/office/drawing/2014/main" id="{83C8D5C5-D602-54EF-AF36-26DFD66C6C00}"/>
                      </a:ext>
                    </a:extLst>
                  </p:cNvPr>
                  <p:cNvSpPr/>
                  <p:nvPr/>
                </p:nvSpPr>
                <p:spPr>
                  <a:xfrm>
                    <a:off x="2845002" y="1643727"/>
                    <a:ext cx="3043426" cy="1231651"/>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sp>
                <p:nvSpPr>
                  <p:cNvPr id="26" name="Oval 25">
                    <a:extLst>
                      <a:ext uri="{FF2B5EF4-FFF2-40B4-BE49-F238E27FC236}">
                        <a16:creationId xmlns:a16="http://schemas.microsoft.com/office/drawing/2014/main" id="{277BB10D-43C6-5233-9FA3-943E9838A181}"/>
                      </a:ext>
                    </a:extLst>
                  </p:cNvPr>
                  <p:cNvSpPr>
                    <a:spLocks noChangeAspect="1"/>
                  </p:cNvSpPr>
                  <p:nvPr/>
                </p:nvSpPr>
                <p:spPr>
                  <a:xfrm>
                    <a:off x="5443307" y="1573422"/>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grpSp>
            <p:sp>
              <p:nvSpPr>
                <p:cNvPr id="6" name="TextBox 5">
                  <a:extLst>
                    <a:ext uri="{FF2B5EF4-FFF2-40B4-BE49-F238E27FC236}">
                      <a16:creationId xmlns:a16="http://schemas.microsoft.com/office/drawing/2014/main" id="{13134122-DF0D-A39B-8B60-CBD85FF76B40}"/>
                    </a:ext>
                  </a:extLst>
                </p:cNvPr>
                <p:cNvSpPr txBox="1"/>
                <p:nvPr/>
              </p:nvSpPr>
              <p:spPr>
                <a:xfrm>
                  <a:off x="3009685" y="1498905"/>
                  <a:ext cx="1322065" cy="3323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dirty="0">
                      <a:solidFill>
                        <a:schemeClr val="accent2"/>
                      </a:solidFill>
                      <a:latin typeface="Neue Haas Grotesk Text Pro" panose="020B0504020202020204" pitchFamily="34" charset="77"/>
                    </a:rPr>
                    <a:t>Integrated Partner Solutions</a:t>
                  </a:r>
                </a:p>
              </p:txBody>
            </p:sp>
          </p:grpSp>
          <p:pic>
            <p:nvPicPr>
              <p:cNvPr id="4" name="Graphic 3" descr="Boardroom outline">
                <a:extLst>
                  <a:ext uri="{FF2B5EF4-FFF2-40B4-BE49-F238E27FC236}">
                    <a16:creationId xmlns:a16="http://schemas.microsoft.com/office/drawing/2014/main" id="{516D53DB-3F81-D6AF-F7A0-820BFF4DA9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5300" y="1591044"/>
                <a:ext cx="474598" cy="474598"/>
              </a:xfrm>
              <a:prstGeom prst="rect">
                <a:avLst/>
              </a:prstGeom>
            </p:spPr>
          </p:pic>
        </p:grpSp>
      </p:grpSp>
      <p:grpSp>
        <p:nvGrpSpPr>
          <p:cNvPr id="15" name="Group 14">
            <a:extLst>
              <a:ext uri="{FF2B5EF4-FFF2-40B4-BE49-F238E27FC236}">
                <a16:creationId xmlns:a16="http://schemas.microsoft.com/office/drawing/2014/main" id="{72DDDB56-0F51-BB90-AF7F-7CF1D805179B}"/>
              </a:ext>
            </a:extLst>
          </p:cNvPr>
          <p:cNvGrpSpPr/>
          <p:nvPr/>
        </p:nvGrpSpPr>
        <p:grpSpPr>
          <a:xfrm>
            <a:off x="6020641" y="1487914"/>
            <a:ext cx="2957798" cy="1399285"/>
            <a:chOff x="6020641" y="1487914"/>
            <a:chExt cx="2957798" cy="1399285"/>
          </a:xfrm>
        </p:grpSpPr>
        <p:sp>
          <p:nvSpPr>
            <p:cNvPr id="77" name="Rectángulo 4">
              <a:extLst>
                <a:ext uri="{FF2B5EF4-FFF2-40B4-BE49-F238E27FC236}">
                  <a16:creationId xmlns:a16="http://schemas.microsoft.com/office/drawing/2014/main" id="{BCC14797-92EA-A63D-B040-EFD9F5FA6BE7}"/>
                </a:ext>
              </a:extLst>
            </p:cNvPr>
            <p:cNvSpPr/>
            <p:nvPr/>
          </p:nvSpPr>
          <p:spPr>
            <a:xfrm>
              <a:off x="6185983" y="1903413"/>
              <a:ext cx="2089172"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Industry Solutions</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Blueprinting &amp; Co-creation</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Consulting &amp; Operations</a:t>
              </a:r>
            </a:p>
          </p:txBody>
        </p:sp>
        <p:grpSp>
          <p:nvGrpSpPr>
            <p:cNvPr id="24" name="Group 23">
              <a:extLst>
                <a:ext uri="{FF2B5EF4-FFF2-40B4-BE49-F238E27FC236}">
                  <a16:creationId xmlns:a16="http://schemas.microsoft.com/office/drawing/2014/main" id="{7C96B5FA-94BD-5ED6-AC7B-416B12AD8443}"/>
                </a:ext>
              </a:extLst>
            </p:cNvPr>
            <p:cNvGrpSpPr/>
            <p:nvPr/>
          </p:nvGrpSpPr>
          <p:grpSpPr>
            <a:xfrm>
              <a:off x="6020641" y="1487914"/>
              <a:ext cx="2957798" cy="1399285"/>
              <a:chOff x="6020641" y="1487914"/>
              <a:chExt cx="2957798" cy="1399285"/>
            </a:xfrm>
          </p:grpSpPr>
          <p:grpSp>
            <p:nvGrpSpPr>
              <p:cNvPr id="18" name="Group 17">
                <a:extLst>
                  <a:ext uri="{FF2B5EF4-FFF2-40B4-BE49-F238E27FC236}">
                    <a16:creationId xmlns:a16="http://schemas.microsoft.com/office/drawing/2014/main" id="{ED61C511-A657-D150-CE3F-62C56CB640CA}"/>
                  </a:ext>
                </a:extLst>
              </p:cNvPr>
              <p:cNvGrpSpPr/>
              <p:nvPr/>
            </p:nvGrpSpPr>
            <p:grpSpPr>
              <a:xfrm>
                <a:off x="6020641" y="1591044"/>
                <a:ext cx="2957798" cy="1296155"/>
                <a:chOff x="6020641" y="1591044"/>
                <a:chExt cx="2957798" cy="1296155"/>
              </a:xfrm>
            </p:grpSpPr>
            <p:sp>
              <p:nvSpPr>
                <p:cNvPr id="22" name="Rectangle: Rounded Corners 21">
                  <a:extLst>
                    <a:ext uri="{FF2B5EF4-FFF2-40B4-BE49-F238E27FC236}">
                      <a16:creationId xmlns:a16="http://schemas.microsoft.com/office/drawing/2014/main" id="{0374BA65-16B7-7227-85C1-FC5AFDD67CBC}"/>
                    </a:ext>
                  </a:extLst>
                </p:cNvPr>
                <p:cNvSpPr/>
                <p:nvPr/>
              </p:nvSpPr>
              <p:spPr>
                <a:xfrm>
                  <a:off x="6020641" y="1655548"/>
                  <a:ext cx="2859198" cy="1231651"/>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grpSp>
              <p:nvGrpSpPr>
                <p:cNvPr id="29" name="Group 28">
                  <a:extLst>
                    <a:ext uri="{FF2B5EF4-FFF2-40B4-BE49-F238E27FC236}">
                      <a16:creationId xmlns:a16="http://schemas.microsoft.com/office/drawing/2014/main" id="{290D0EFA-03EB-BD2D-165C-D80D3944C36E}"/>
                    </a:ext>
                  </a:extLst>
                </p:cNvPr>
                <p:cNvGrpSpPr/>
                <p:nvPr/>
              </p:nvGrpSpPr>
              <p:grpSpPr>
                <a:xfrm>
                  <a:off x="8484663" y="1591044"/>
                  <a:ext cx="493776" cy="493781"/>
                  <a:chOff x="8484663" y="1591044"/>
                  <a:chExt cx="493776" cy="493781"/>
                </a:xfrm>
              </p:grpSpPr>
              <p:sp>
                <p:nvSpPr>
                  <p:cNvPr id="27" name="Oval 26">
                    <a:extLst>
                      <a:ext uri="{FF2B5EF4-FFF2-40B4-BE49-F238E27FC236}">
                        <a16:creationId xmlns:a16="http://schemas.microsoft.com/office/drawing/2014/main" id="{8535D7C1-EF76-9E77-0755-EB33026FBC05}"/>
                      </a:ext>
                    </a:extLst>
                  </p:cNvPr>
                  <p:cNvSpPr>
                    <a:spLocks noChangeAspect="1"/>
                  </p:cNvSpPr>
                  <p:nvPr/>
                </p:nvSpPr>
                <p:spPr>
                  <a:xfrm>
                    <a:off x="8484663" y="1591044"/>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pic>
                <p:nvPicPr>
                  <p:cNvPr id="79" name="Graphic 78">
                    <a:extLst>
                      <a:ext uri="{FF2B5EF4-FFF2-40B4-BE49-F238E27FC236}">
                        <a16:creationId xmlns:a16="http://schemas.microsoft.com/office/drawing/2014/main" id="{A4172B29-BDD3-8FCC-6490-5899E85E7E5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614419" y="1676675"/>
                    <a:ext cx="242523" cy="333913"/>
                  </a:xfrm>
                  <a:prstGeom prst="rect">
                    <a:avLst/>
                  </a:prstGeom>
                </p:spPr>
              </p:pic>
            </p:grpSp>
          </p:grpSp>
          <p:sp>
            <p:nvSpPr>
              <p:cNvPr id="8" name="TextBox 7">
                <a:extLst>
                  <a:ext uri="{FF2B5EF4-FFF2-40B4-BE49-F238E27FC236}">
                    <a16:creationId xmlns:a16="http://schemas.microsoft.com/office/drawing/2014/main" id="{65AD292F-FE49-97EA-C375-3712679EF146}"/>
                  </a:ext>
                </a:extLst>
              </p:cNvPr>
              <p:cNvSpPr txBox="1"/>
              <p:nvPr/>
            </p:nvSpPr>
            <p:spPr>
              <a:xfrm>
                <a:off x="6187758" y="1487914"/>
                <a:ext cx="1566222" cy="332399"/>
              </a:xfrm>
              <a:prstGeom prst="rect">
                <a:avLst/>
              </a:prstGeom>
              <a:solidFill>
                <a:schemeClr val="bg1"/>
              </a:solidFill>
            </p:spPr>
            <p:txBody>
              <a:bodyPr wrap="square" lIns="0" tIns="0" rIns="0" bIns="0" rtlCol="0" anchor="t">
                <a:spAutoFit/>
              </a:bodyPr>
              <a:lstStyle/>
              <a:p>
                <a:pPr defTabSz="685766">
                  <a:lnSpc>
                    <a:spcPct val="90000"/>
                  </a:lnSpc>
                  <a:spcBef>
                    <a:spcPts val="450"/>
                  </a:spcBef>
                  <a:defRPr/>
                </a:pPr>
                <a:r>
                  <a:rPr lang="en-US" sz="1200" b="1" dirty="0">
                    <a:solidFill>
                      <a:schemeClr val="accent2"/>
                    </a:solidFill>
                    <a:latin typeface="Neue Haas Grotesk Text Pro"/>
                  </a:rPr>
                  <a:t>Hitachi and Partner Services</a:t>
                </a:r>
                <a:endParaRPr lang="en-US" sz="1200" b="1" dirty="0">
                  <a:solidFill>
                    <a:schemeClr val="accent2"/>
                  </a:solidFill>
                  <a:latin typeface="Neue Haas Grotesk Text Pro" panose="020B0504020202020204" pitchFamily="34" charset="77"/>
                </a:endParaRPr>
              </a:p>
            </p:txBody>
          </p:sp>
        </p:grpSp>
      </p:grpSp>
      <p:grpSp>
        <p:nvGrpSpPr>
          <p:cNvPr id="28" name="Group 27">
            <a:extLst>
              <a:ext uri="{FF2B5EF4-FFF2-40B4-BE49-F238E27FC236}">
                <a16:creationId xmlns:a16="http://schemas.microsoft.com/office/drawing/2014/main" id="{5AC73263-9D0F-D6CB-7030-5AD384E3E720}"/>
              </a:ext>
            </a:extLst>
          </p:cNvPr>
          <p:cNvGrpSpPr/>
          <p:nvPr/>
        </p:nvGrpSpPr>
        <p:grpSpPr>
          <a:xfrm>
            <a:off x="2853922" y="2896127"/>
            <a:ext cx="6120941" cy="1682909"/>
            <a:chOff x="2853922" y="2896127"/>
            <a:chExt cx="6120941" cy="1682909"/>
          </a:xfrm>
        </p:grpSpPr>
        <p:sp>
          <p:nvSpPr>
            <p:cNvPr id="74" name="Rectángulo 4">
              <a:extLst>
                <a:ext uri="{FF2B5EF4-FFF2-40B4-BE49-F238E27FC236}">
                  <a16:creationId xmlns:a16="http://schemas.microsoft.com/office/drawing/2014/main" id="{7D9E3B52-1861-87B5-2B44-5EB4A2EC3996}"/>
                </a:ext>
              </a:extLst>
            </p:cNvPr>
            <p:cNvSpPr/>
            <p:nvPr/>
          </p:nvSpPr>
          <p:spPr>
            <a:xfrm>
              <a:off x="6190430" y="3154156"/>
              <a:ext cx="2297152" cy="1308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Containers (CaaS)</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Virtual Machine (</a:t>
              </a:r>
              <a:r>
                <a:rPr lang="en-US" sz="1000" dirty="0" err="1">
                  <a:solidFill>
                    <a:srgbClr val="222222"/>
                  </a:solidFill>
                  <a:latin typeface="Neue Haas Grotesk Text Pro" panose="020B0504020202020204" pitchFamily="34" charset="77"/>
                </a:rPr>
                <a:t>VMaaS</a:t>
              </a:r>
              <a:r>
                <a:rPr lang="en-US" sz="1000" dirty="0">
                  <a:solidFill>
                    <a:srgbClr val="222222"/>
                  </a:solidFill>
                  <a:latin typeface="Neue Haas Grotesk Text Pro" panose="020B0504020202020204" pitchFamily="34" charset="77"/>
                </a:rPr>
                <a: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SAN Networking (</a:t>
              </a:r>
              <a:r>
                <a:rPr lang="en-US" sz="1000" dirty="0" err="1">
                  <a:solidFill>
                    <a:srgbClr val="222222"/>
                  </a:solidFill>
                  <a:latin typeface="Neue Haas Grotesk Text Pro" panose="020B0504020202020204" pitchFamily="34" charset="77"/>
                </a:rPr>
                <a:t>SNaaS</a:t>
              </a:r>
              <a:r>
                <a:rPr lang="en-US" sz="1000" dirty="0">
                  <a:solidFill>
                    <a:srgbClr val="222222"/>
                  </a:solidFill>
                  <a:latin typeface="Neue Haas Grotesk Text Pro" panose="020B0504020202020204" pitchFamily="34" charset="77"/>
                </a:rPr>
                <a: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Bare Metal (</a:t>
              </a:r>
              <a:r>
                <a:rPr lang="en-US" sz="1000" dirty="0" err="1">
                  <a:solidFill>
                    <a:srgbClr val="222222"/>
                  </a:solidFill>
                  <a:latin typeface="Neue Haas Grotesk Text Pro" panose="020B0504020202020204" pitchFamily="34" charset="77"/>
                </a:rPr>
                <a:t>BMaaS</a:t>
              </a:r>
              <a:r>
                <a:rPr lang="en-US" sz="1000" dirty="0">
                  <a:solidFill>
                    <a:srgbClr val="222222"/>
                  </a:solidFill>
                  <a:latin typeface="Neue Haas Grotesk Text Pro" panose="020B0504020202020204" pitchFamily="34" charset="77"/>
                </a:rPr>
                <a: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Backup (BaaS) / DR (DRaaS) </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Ransomware Protection (</a:t>
              </a:r>
              <a:r>
                <a:rPr lang="en-US" sz="1000" dirty="0" err="1">
                  <a:solidFill>
                    <a:srgbClr val="222222"/>
                  </a:solidFill>
                  <a:latin typeface="Neue Haas Grotesk Text Pro" panose="020B0504020202020204" pitchFamily="34" charset="77"/>
                </a:rPr>
                <a:t>RPaaS</a:t>
              </a:r>
              <a:r>
                <a:rPr lang="en-US" sz="1000" dirty="0">
                  <a:solidFill>
                    <a:srgbClr val="222222"/>
                  </a:solidFill>
                  <a:latin typeface="Neue Haas Grotesk Text Pro" panose="020B0504020202020204" pitchFamily="34" charset="77"/>
                </a:rPr>
                <a: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FinOps</a:t>
              </a:r>
            </a:p>
          </p:txBody>
        </p:sp>
        <p:sp>
          <p:nvSpPr>
            <p:cNvPr id="75" name="Rectángulo 4">
              <a:extLst>
                <a:ext uri="{FF2B5EF4-FFF2-40B4-BE49-F238E27FC236}">
                  <a16:creationId xmlns:a16="http://schemas.microsoft.com/office/drawing/2014/main" id="{BBEB914B-A9C4-5544-5F11-1D17D559BB46}"/>
                </a:ext>
              </a:extLst>
            </p:cNvPr>
            <p:cNvSpPr/>
            <p:nvPr/>
          </p:nvSpPr>
          <p:spPr>
            <a:xfrm>
              <a:off x="3153408" y="3209146"/>
              <a:ext cx="2621951" cy="53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a:rPr>
                <a:t>Storage (STaaS) (Block, File, Object)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a:rPr>
                <a:t>Converged Infrastructure (</a:t>
              </a:r>
              <a:r>
                <a:rPr lang="en-US" sz="1000" dirty="0" err="1">
                  <a:solidFill>
                    <a:srgbClr val="222222"/>
                  </a:solidFill>
                  <a:latin typeface="Neue Haas Grotesk Text Pro"/>
                </a:rPr>
                <a:t>CIaaS</a:t>
              </a:r>
              <a:r>
                <a:rPr lang="en-US" sz="1000" dirty="0">
                  <a:solidFill>
                    <a:srgbClr val="222222"/>
                  </a:solidFill>
                  <a:latin typeface="Neue Haas Grotesk Text Pro"/>
                </a:rPr>
                <a:t>)</a:t>
              </a:r>
            </a:p>
            <a:p>
              <a:pPr marL="171446" indent="-171446" defTabSz="914378">
                <a:spcAft>
                  <a:spcPts val="300"/>
                </a:spcAft>
                <a:buClr>
                  <a:srgbClr val="CC0000"/>
                </a:buClr>
                <a:buFont typeface="Arial" panose="020B0604020202020204" pitchFamily="34" charset="0"/>
                <a:buChar char="•"/>
                <a:defRPr/>
              </a:pPr>
              <a:r>
                <a:rPr lang="en-US" sz="1000" dirty="0">
                  <a:solidFill>
                    <a:srgbClr val="222222"/>
                  </a:solidFill>
                  <a:latin typeface="Neue Haas Grotesk Text Pro" panose="020B0504020202020204" pitchFamily="34" charset="77"/>
                </a:rPr>
                <a:t>Data Protection (DPaaS)</a:t>
              </a:r>
            </a:p>
          </p:txBody>
        </p:sp>
        <p:grpSp>
          <p:nvGrpSpPr>
            <p:cNvPr id="21" name="Group 20">
              <a:extLst>
                <a:ext uri="{FF2B5EF4-FFF2-40B4-BE49-F238E27FC236}">
                  <a16:creationId xmlns:a16="http://schemas.microsoft.com/office/drawing/2014/main" id="{B2977A0C-AD8A-74F5-30E3-7813D4195D7E}"/>
                </a:ext>
              </a:extLst>
            </p:cNvPr>
            <p:cNvGrpSpPr/>
            <p:nvPr/>
          </p:nvGrpSpPr>
          <p:grpSpPr>
            <a:xfrm>
              <a:off x="2853922" y="2896127"/>
              <a:ext cx="6120941" cy="1682909"/>
              <a:chOff x="2853922" y="2896127"/>
              <a:chExt cx="6120941" cy="1682909"/>
            </a:xfrm>
          </p:grpSpPr>
          <p:grpSp>
            <p:nvGrpSpPr>
              <p:cNvPr id="19" name="Group 18">
                <a:extLst>
                  <a:ext uri="{FF2B5EF4-FFF2-40B4-BE49-F238E27FC236}">
                    <a16:creationId xmlns:a16="http://schemas.microsoft.com/office/drawing/2014/main" id="{FED30E8D-E3D4-B95F-F084-EDF71FCA5C94}"/>
                  </a:ext>
                </a:extLst>
              </p:cNvPr>
              <p:cNvGrpSpPr/>
              <p:nvPr/>
            </p:nvGrpSpPr>
            <p:grpSpPr>
              <a:xfrm>
                <a:off x="2853922" y="2896127"/>
                <a:ext cx="6120941" cy="1682909"/>
                <a:chOff x="2853922" y="2896127"/>
                <a:chExt cx="6120941" cy="1682909"/>
              </a:xfrm>
            </p:grpSpPr>
            <p:sp>
              <p:nvSpPr>
                <p:cNvPr id="9" name="Rectangle: Rounded Corners 8">
                  <a:extLst>
                    <a:ext uri="{FF2B5EF4-FFF2-40B4-BE49-F238E27FC236}">
                      <a16:creationId xmlns:a16="http://schemas.microsoft.com/office/drawing/2014/main" id="{CED815F3-CCDF-6FD2-7362-965ED8C99328}"/>
                    </a:ext>
                  </a:extLst>
                </p:cNvPr>
                <p:cNvSpPr/>
                <p:nvPr/>
              </p:nvSpPr>
              <p:spPr>
                <a:xfrm>
                  <a:off x="2853922" y="3068347"/>
                  <a:ext cx="6025917" cy="1510689"/>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grpSp>
              <p:nvGrpSpPr>
                <p:cNvPr id="14" name="Group 13">
                  <a:extLst>
                    <a:ext uri="{FF2B5EF4-FFF2-40B4-BE49-F238E27FC236}">
                      <a16:creationId xmlns:a16="http://schemas.microsoft.com/office/drawing/2014/main" id="{AAFC7DA3-CFD5-59A9-653A-3BC0AE9A8B57}"/>
                    </a:ext>
                  </a:extLst>
                </p:cNvPr>
                <p:cNvGrpSpPr/>
                <p:nvPr/>
              </p:nvGrpSpPr>
              <p:grpSpPr>
                <a:xfrm>
                  <a:off x="8481087" y="2896127"/>
                  <a:ext cx="493776" cy="493781"/>
                  <a:chOff x="8481087" y="2896127"/>
                  <a:chExt cx="493776" cy="493781"/>
                </a:xfrm>
              </p:grpSpPr>
              <p:sp>
                <p:nvSpPr>
                  <p:cNvPr id="13" name="Oval 12">
                    <a:extLst>
                      <a:ext uri="{FF2B5EF4-FFF2-40B4-BE49-F238E27FC236}">
                        <a16:creationId xmlns:a16="http://schemas.microsoft.com/office/drawing/2014/main" id="{923C17B6-5FB0-AEE7-0FAE-8D6833108964}"/>
                      </a:ext>
                    </a:extLst>
                  </p:cNvPr>
                  <p:cNvSpPr>
                    <a:spLocks noChangeAspect="1"/>
                  </p:cNvSpPr>
                  <p:nvPr/>
                </p:nvSpPr>
                <p:spPr>
                  <a:xfrm>
                    <a:off x="8481087" y="2896127"/>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pic>
                <p:nvPicPr>
                  <p:cNvPr id="80" name="Graphic 79">
                    <a:extLst>
                      <a:ext uri="{FF2B5EF4-FFF2-40B4-BE49-F238E27FC236}">
                        <a16:creationId xmlns:a16="http://schemas.microsoft.com/office/drawing/2014/main" id="{DE9870F6-D2CA-217B-8D9F-292890B07D55}"/>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577839" y="2983684"/>
                    <a:ext cx="308439" cy="290018"/>
                  </a:xfrm>
                  <a:prstGeom prst="rect">
                    <a:avLst/>
                  </a:prstGeom>
                </p:spPr>
              </p:pic>
            </p:grpSp>
          </p:grpSp>
          <p:sp>
            <p:nvSpPr>
              <p:cNvPr id="10" name="TextBox 9">
                <a:extLst>
                  <a:ext uri="{FF2B5EF4-FFF2-40B4-BE49-F238E27FC236}">
                    <a16:creationId xmlns:a16="http://schemas.microsoft.com/office/drawing/2014/main" id="{777C33C5-1B88-3496-9C22-6D323A806EF9}"/>
                  </a:ext>
                </a:extLst>
              </p:cNvPr>
              <p:cNvSpPr txBox="1"/>
              <p:nvPr/>
            </p:nvSpPr>
            <p:spPr>
              <a:xfrm>
                <a:off x="3149127" y="2985247"/>
                <a:ext cx="1209466" cy="1661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dirty="0">
                    <a:solidFill>
                      <a:srgbClr val="C00000"/>
                    </a:solidFill>
                    <a:latin typeface="Neue Haas Grotesk Text Pro" panose="020B0504020202020204" pitchFamily="34" charset="77"/>
                  </a:rPr>
                  <a:t>Service Catalog</a:t>
                </a:r>
              </a:p>
            </p:txBody>
          </p:sp>
        </p:grpSp>
      </p:grpSp>
      <p:grpSp>
        <p:nvGrpSpPr>
          <p:cNvPr id="2" name="Group 1">
            <a:extLst>
              <a:ext uri="{FF2B5EF4-FFF2-40B4-BE49-F238E27FC236}">
                <a16:creationId xmlns:a16="http://schemas.microsoft.com/office/drawing/2014/main" id="{C930F239-2712-6249-0254-80ECFA8951D8}"/>
              </a:ext>
            </a:extLst>
          </p:cNvPr>
          <p:cNvGrpSpPr/>
          <p:nvPr/>
        </p:nvGrpSpPr>
        <p:grpSpPr>
          <a:xfrm>
            <a:off x="264160" y="1606110"/>
            <a:ext cx="2545817" cy="2975025"/>
            <a:chOff x="264160" y="1606110"/>
            <a:chExt cx="2545817" cy="2975025"/>
          </a:xfrm>
        </p:grpSpPr>
        <p:sp>
          <p:nvSpPr>
            <p:cNvPr id="58" name="Rectángulo 4">
              <a:extLst>
                <a:ext uri="{FF2B5EF4-FFF2-40B4-BE49-F238E27FC236}">
                  <a16:creationId xmlns:a16="http://schemas.microsoft.com/office/drawing/2014/main" id="{43F1F4EE-09F8-DB02-7DA6-477F43500AFF}"/>
                </a:ext>
              </a:extLst>
            </p:cNvPr>
            <p:cNvSpPr/>
            <p:nvPr/>
          </p:nvSpPr>
          <p:spPr>
            <a:xfrm>
              <a:off x="460142" y="2134144"/>
              <a:ext cx="2073033" cy="2231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Console</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Orchestration</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Provisioning</a:t>
              </a:r>
            </a:p>
            <a:p>
              <a:pPr marL="171446" indent="-171446" defTabSz="685800">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Observability</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Alerting and Self-Healing</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Identity &amp; Access Management</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Open API</a:t>
              </a:r>
            </a:p>
            <a:p>
              <a:pPr marL="171446" indent="-171446" defTabSz="685800">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Quote-to-Billing Lifecycle</a:t>
              </a:r>
            </a:p>
            <a:p>
              <a:pPr marL="171446" indent="-171446" defTabSz="914378">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Self Service</a:t>
              </a:r>
            </a:p>
            <a:p>
              <a:pPr marL="171446" indent="-171446" defTabSz="685800">
                <a:spcAft>
                  <a:spcPts val="600"/>
                </a:spcAft>
                <a:buClr>
                  <a:srgbClr val="CC0000"/>
                </a:buClr>
                <a:buFont typeface="Arial" panose="020B0604020202020204" pitchFamily="34" charset="0"/>
                <a:buChar char="•"/>
                <a:defRPr/>
              </a:pPr>
              <a:r>
                <a:rPr lang="en-US" sz="1000" dirty="0">
                  <a:solidFill>
                    <a:srgbClr val="222222"/>
                  </a:solidFill>
                  <a:latin typeface="Neue Haas Grotesk Text Pro"/>
                </a:rPr>
                <a:t>SLA Management</a:t>
              </a:r>
              <a:endParaRPr lang="en-US" sz="1000" dirty="0">
                <a:solidFill>
                  <a:srgbClr val="222222"/>
                </a:solidFill>
                <a:latin typeface="Neue Haas Grotesk Text Pro" panose="020B0504020202020204" pitchFamily="34" charset="77"/>
              </a:endParaRPr>
            </a:p>
          </p:txBody>
        </p:sp>
        <p:grpSp>
          <p:nvGrpSpPr>
            <p:cNvPr id="16" name="Group 15">
              <a:extLst>
                <a:ext uri="{FF2B5EF4-FFF2-40B4-BE49-F238E27FC236}">
                  <a16:creationId xmlns:a16="http://schemas.microsoft.com/office/drawing/2014/main" id="{9E499208-2DFF-B49A-42DE-9E1525EE0BBD}"/>
                </a:ext>
              </a:extLst>
            </p:cNvPr>
            <p:cNvGrpSpPr/>
            <p:nvPr/>
          </p:nvGrpSpPr>
          <p:grpSpPr>
            <a:xfrm>
              <a:off x="264160" y="1606110"/>
              <a:ext cx="2545817" cy="2975025"/>
              <a:chOff x="264160" y="1606110"/>
              <a:chExt cx="2545817" cy="2975025"/>
            </a:xfrm>
          </p:grpSpPr>
          <p:sp>
            <p:nvSpPr>
              <p:cNvPr id="12" name="Rectangle: Rounded Corners 11">
                <a:extLst>
                  <a:ext uri="{FF2B5EF4-FFF2-40B4-BE49-F238E27FC236}">
                    <a16:creationId xmlns:a16="http://schemas.microsoft.com/office/drawing/2014/main" id="{DD62359F-4186-2275-06D9-11E4B76AB06B}"/>
                  </a:ext>
                </a:extLst>
              </p:cNvPr>
              <p:cNvSpPr/>
              <p:nvPr/>
            </p:nvSpPr>
            <p:spPr>
              <a:xfrm>
                <a:off x="264160" y="1663797"/>
                <a:ext cx="2469896" cy="2917338"/>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sp>
            <p:nvSpPr>
              <p:cNvPr id="7" name="Oval 6">
                <a:extLst>
                  <a:ext uri="{FF2B5EF4-FFF2-40B4-BE49-F238E27FC236}">
                    <a16:creationId xmlns:a16="http://schemas.microsoft.com/office/drawing/2014/main" id="{D88C2584-2086-1234-DFC0-7D622095364B}"/>
                  </a:ext>
                </a:extLst>
              </p:cNvPr>
              <p:cNvSpPr>
                <a:spLocks noChangeAspect="1"/>
              </p:cNvSpPr>
              <p:nvPr/>
            </p:nvSpPr>
            <p:spPr>
              <a:xfrm>
                <a:off x="2316201" y="1606110"/>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pic>
            <p:nvPicPr>
              <p:cNvPr id="57" name="Graphic 56">
                <a:extLst>
                  <a:ext uri="{FF2B5EF4-FFF2-40B4-BE49-F238E27FC236}">
                    <a16:creationId xmlns:a16="http://schemas.microsoft.com/office/drawing/2014/main" id="{1B1D7B36-79FA-9637-ECF5-040C4190B60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407334" y="1680720"/>
                <a:ext cx="326722" cy="336156"/>
              </a:xfrm>
              <a:prstGeom prst="rect">
                <a:avLst/>
              </a:prstGeom>
            </p:spPr>
          </p:pic>
          <p:sp>
            <p:nvSpPr>
              <p:cNvPr id="5" name="TextBox 4">
                <a:extLst>
                  <a:ext uri="{FF2B5EF4-FFF2-40B4-BE49-F238E27FC236}">
                    <a16:creationId xmlns:a16="http://schemas.microsoft.com/office/drawing/2014/main" id="{B75866AF-2333-08DC-3747-6068AC140AB6}"/>
                  </a:ext>
                </a:extLst>
              </p:cNvPr>
              <p:cNvSpPr txBox="1"/>
              <p:nvPr/>
            </p:nvSpPr>
            <p:spPr>
              <a:xfrm>
                <a:off x="499936" y="1606110"/>
                <a:ext cx="578760" cy="1661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dirty="0">
                    <a:solidFill>
                      <a:schemeClr val="accent2"/>
                    </a:solidFill>
                    <a:latin typeface="Neue Haas Grotesk Text Pro" panose="020B0504020202020204" pitchFamily="34" charset="77"/>
                  </a:rPr>
                  <a:t>Control</a:t>
                </a:r>
              </a:p>
            </p:txBody>
          </p:sp>
        </p:grpSp>
      </p:grpSp>
    </p:spTree>
    <p:custDataLst>
      <p:tags r:id="rId1"/>
    </p:custDataLst>
    <p:extLst>
      <p:ext uri="{BB962C8B-B14F-4D97-AF65-F5344CB8AC3E}">
        <p14:creationId xmlns:p14="http://schemas.microsoft.com/office/powerpoint/2010/main" val="1056331151"/>
      </p:ext>
    </p:extLst>
  </p:cSld>
  <p:clrMapOvr>
    <a:masterClrMapping/>
  </p:clrMapOvr>
  <mc:AlternateContent xmlns:mc="http://schemas.openxmlformats.org/markup-compatibility/2006" xmlns:p14="http://schemas.microsoft.com/office/powerpoint/2010/main">
    <mc:Choice Requires="p14">
      <p:transition spd="med" p14:dur="700" advTm="101660">
        <p:fade/>
      </p:transition>
    </mc:Choice>
    <mc:Fallback xmlns="">
      <p:transition spd="med" advTm="1016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0A7FDCA-A182-EFF4-1EB1-72D5569FA443}"/>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00A7FDCA-A182-EFF4-1EB1-72D5569FA443}"/>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grpSp>
        <p:nvGrpSpPr>
          <p:cNvPr id="68" name="Group 67">
            <a:extLst>
              <a:ext uri="{FF2B5EF4-FFF2-40B4-BE49-F238E27FC236}">
                <a16:creationId xmlns:a16="http://schemas.microsoft.com/office/drawing/2014/main" id="{EE7E63E7-D6CF-7C1E-C2ED-980EDEBFD5BF}"/>
              </a:ext>
            </a:extLst>
          </p:cNvPr>
          <p:cNvGrpSpPr/>
          <p:nvPr/>
        </p:nvGrpSpPr>
        <p:grpSpPr>
          <a:xfrm>
            <a:off x="264160" y="777976"/>
            <a:ext cx="8622118" cy="551248"/>
            <a:chOff x="264160" y="777976"/>
            <a:chExt cx="8622118" cy="551248"/>
          </a:xfrm>
        </p:grpSpPr>
        <p:pic>
          <p:nvPicPr>
            <p:cNvPr id="25" name="Graphic 24">
              <a:extLst>
                <a:ext uri="{FF2B5EF4-FFF2-40B4-BE49-F238E27FC236}">
                  <a16:creationId xmlns:a16="http://schemas.microsoft.com/office/drawing/2014/main" id="{2841FCE6-8DE0-A8EE-A3B2-5D694922CD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9345" y="885993"/>
              <a:ext cx="367393" cy="367393"/>
            </a:xfrm>
            <a:prstGeom prst="rect">
              <a:avLst/>
            </a:prstGeom>
          </p:spPr>
        </p:pic>
        <p:sp>
          <p:nvSpPr>
            <p:cNvPr id="32" name="TextBox 31">
              <a:extLst>
                <a:ext uri="{FF2B5EF4-FFF2-40B4-BE49-F238E27FC236}">
                  <a16:creationId xmlns:a16="http://schemas.microsoft.com/office/drawing/2014/main" id="{E1DE9766-4160-423F-E624-19E9E1F7B5D6}"/>
                </a:ext>
              </a:extLst>
            </p:cNvPr>
            <p:cNvSpPr txBox="1"/>
            <p:nvPr/>
          </p:nvSpPr>
          <p:spPr>
            <a:xfrm>
              <a:off x="1121923" y="806004"/>
              <a:ext cx="7624511" cy="523220"/>
            </a:xfrm>
            <a:prstGeom prst="rect">
              <a:avLst/>
            </a:prstGeom>
            <a:noFill/>
          </p:spPr>
          <p:txBody>
            <a:bodyPr wrap="square">
              <a:spAutoFit/>
            </a:bodyPr>
            <a:lstStyle/>
            <a:p>
              <a:r>
                <a:rPr lang="en-US" sz="1400" b="1" u="none" strike="noStrike">
                  <a:effectLst/>
                  <a:latin typeface="Neue Haas Grotesk Text Pro" panose="020B0504020202020204" pitchFamily="34" charset="77"/>
                </a:rPr>
                <a:t>Subscription-based</a:t>
              </a:r>
              <a:r>
                <a:rPr lang="en-US" sz="1400" u="none" strike="noStrike">
                  <a:effectLst/>
                  <a:latin typeface="Neue Haas Grotesk Text Pro" panose="020B0504020202020204" pitchFamily="34" charset="77"/>
                </a:rPr>
                <a:t> offerings with </a:t>
              </a:r>
              <a:r>
                <a:rPr lang="en-US" sz="1400" b="1" u="none" strike="noStrike">
                  <a:effectLst/>
                  <a:latin typeface="Neue Haas Grotesk Text Pro" panose="020B0504020202020204" pitchFamily="34" charset="77"/>
                </a:rPr>
                <a:t>self-serve access portal </a:t>
              </a:r>
              <a:r>
                <a:rPr lang="en-US" sz="1400" u="none" strike="noStrike">
                  <a:effectLst/>
                  <a:latin typeface="Neue Haas Grotesk Text Pro" panose="020B0504020202020204" pitchFamily="34" charset="77"/>
                </a:rPr>
                <a:t>that provides quote to cash workflow and delivers access to a cloud-managed infrastructure from Hitachi Vantara.</a:t>
              </a:r>
              <a:endParaRPr lang="en-US" sz="1400">
                <a:latin typeface="Neue Haas Grotesk Text Pro" panose="020B0504020202020204" pitchFamily="34" charset="77"/>
              </a:endParaRPr>
            </a:p>
          </p:txBody>
        </p:sp>
        <p:sp>
          <p:nvSpPr>
            <p:cNvPr id="33" name="Rounded Rectangle 16">
              <a:extLst>
                <a:ext uri="{FF2B5EF4-FFF2-40B4-BE49-F238E27FC236}">
                  <a16:creationId xmlns:a16="http://schemas.microsoft.com/office/drawing/2014/main" id="{12B5D862-6A9B-9EE2-1BFF-7D371BCCD637}"/>
                </a:ext>
              </a:extLst>
            </p:cNvPr>
            <p:cNvSpPr/>
            <p:nvPr/>
          </p:nvSpPr>
          <p:spPr>
            <a:xfrm>
              <a:off x="264160" y="777976"/>
              <a:ext cx="8622118" cy="551247"/>
            </a:xfrm>
            <a:prstGeom prst="roundRect">
              <a:avLst>
                <a:gd name="adj" fmla="val 50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solidFill>
                  <a:schemeClr val="tx2"/>
                </a:solidFill>
                <a:latin typeface="Times New Roman" panose="02020603050405020304" pitchFamily="18" charset="0"/>
                <a:cs typeface="Times New Roman" panose="02020603050405020304" pitchFamily="18" charset="0"/>
              </a:endParaRPr>
            </a:p>
          </p:txBody>
        </p:sp>
      </p:grpSp>
      <p:sp>
        <p:nvSpPr>
          <p:cNvPr id="62" name="Title 61">
            <a:extLst>
              <a:ext uri="{FF2B5EF4-FFF2-40B4-BE49-F238E27FC236}">
                <a16:creationId xmlns:a16="http://schemas.microsoft.com/office/drawing/2014/main" id="{5A2A9098-65AD-5452-7239-AD34AF649EB8}"/>
              </a:ext>
            </a:extLst>
          </p:cNvPr>
          <p:cNvSpPr>
            <a:spLocks noGrp="1"/>
          </p:cNvSpPr>
          <p:nvPr>
            <p:ph type="title"/>
          </p:nvPr>
        </p:nvSpPr>
        <p:spPr/>
        <p:txBody>
          <a:bodyPr>
            <a:normAutofit/>
          </a:bodyPr>
          <a:lstStyle/>
          <a:p>
            <a:r>
              <a:rPr lang="en-GB" sz="2000"/>
              <a:t>EverFlex | </a:t>
            </a:r>
            <a:r>
              <a:rPr lang="en-GB" sz="2000">
                <a:solidFill>
                  <a:schemeClr val="bg1">
                    <a:lumMod val="50000"/>
                  </a:schemeClr>
                </a:solidFill>
              </a:rPr>
              <a:t>IaaS Subscription Portfolio</a:t>
            </a:r>
            <a:endParaRPr lang="en-US" sz="2000"/>
          </a:p>
        </p:txBody>
      </p:sp>
      <p:grpSp>
        <p:nvGrpSpPr>
          <p:cNvPr id="8" name="Group 7">
            <a:extLst>
              <a:ext uri="{FF2B5EF4-FFF2-40B4-BE49-F238E27FC236}">
                <a16:creationId xmlns:a16="http://schemas.microsoft.com/office/drawing/2014/main" id="{17A3282D-79AC-218E-5CBA-509819CC2E8C}"/>
              </a:ext>
            </a:extLst>
          </p:cNvPr>
          <p:cNvGrpSpPr/>
          <p:nvPr/>
        </p:nvGrpSpPr>
        <p:grpSpPr>
          <a:xfrm>
            <a:off x="3201686" y="1635323"/>
            <a:ext cx="2824113" cy="2975025"/>
            <a:chOff x="3201686" y="1635323"/>
            <a:chExt cx="2824113" cy="2975025"/>
          </a:xfrm>
        </p:grpSpPr>
        <p:grpSp>
          <p:nvGrpSpPr>
            <p:cNvPr id="67" name="Group 66">
              <a:extLst>
                <a:ext uri="{FF2B5EF4-FFF2-40B4-BE49-F238E27FC236}">
                  <a16:creationId xmlns:a16="http://schemas.microsoft.com/office/drawing/2014/main" id="{8FBCD314-A569-230D-C0D7-117365212CA7}"/>
                </a:ext>
              </a:extLst>
            </p:cNvPr>
            <p:cNvGrpSpPr/>
            <p:nvPr/>
          </p:nvGrpSpPr>
          <p:grpSpPr>
            <a:xfrm>
              <a:off x="3201686" y="1635323"/>
              <a:ext cx="2824113" cy="2975025"/>
              <a:chOff x="6110869" y="1606110"/>
              <a:chExt cx="2824113" cy="2975025"/>
            </a:xfrm>
          </p:grpSpPr>
          <p:sp>
            <p:nvSpPr>
              <p:cNvPr id="19" name="Rectangle: Rounded Corners 18">
                <a:extLst>
                  <a:ext uri="{FF2B5EF4-FFF2-40B4-BE49-F238E27FC236}">
                    <a16:creationId xmlns:a16="http://schemas.microsoft.com/office/drawing/2014/main" id="{3CE18EA0-ACE2-5DA1-6AE4-AE27E196168A}"/>
                  </a:ext>
                </a:extLst>
              </p:cNvPr>
              <p:cNvSpPr/>
              <p:nvPr/>
            </p:nvSpPr>
            <p:spPr>
              <a:xfrm>
                <a:off x="6110869" y="1663797"/>
                <a:ext cx="2738928" cy="2917338"/>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1" name="Oval 20">
                <a:extLst>
                  <a:ext uri="{FF2B5EF4-FFF2-40B4-BE49-F238E27FC236}">
                    <a16:creationId xmlns:a16="http://schemas.microsoft.com/office/drawing/2014/main" id="{55989ED4-829D-E069-B144-B88A3206C358}"/>
                  </a:ext>
                </a:extLst>
              </p:cNvPr>
              <p:cNvSpPr>
                <a:spLocks noChangeAspect="1"/>
              </p:cNvSpPr>
              <p:nvPr/>
            </p:nvSpPr>
            <p:spPr>
              <a:xfrm>
                <a:off x="8441206" y="1606110"/>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4" name="TextBox 23">
                <a:extLst>
                  <a:ext uri="{FF2B5EF4-FFF2-40B4-BE49-F238E27FC236}">
                    <a16:creationId xmlns:a16="http://schemas.microsoft.com/office/drawing/2014/main" id="{3C6B11C4-B0B5-028D-4BA0-504EE286201A}"/>
                  </a:ext>
                </a:extLst>
              </p:cNvPr>
              <p:cNvSpPr txBox="1"/>
              <p:nvPr/>
            </p:nvSpPr>
            <p:spPr>
              <a:xfrm>
                <a:off x="6346645" y="1606110"/>
                <a:ext cx="578760" cy="1661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err="1">
                    <a:solidFill>
                      <a:schemeClr val="accent2"/>
                    </a:solidFill>
                    <a:latin typeface="Neue Haas Grotesk Text Pro" panose="020B0504020202020204" pitchFamily="34" charset="77"/>
                  </a:rPr>
                  <a:t>CIaaS</a:t>
                </a:r>
                <a:endParaRPr lang="en-US" sz="1200" b="1">
                  <a:solidFill>
                    <a:schemeClr val="accent2"/>
                  </a:solidFill>
                  <a:latin typeface="Neue Haas Grotesk Text Pro" panose="020B0504020202020204" pitchFamily="34" charset="77"/>
                </a:endParaRPr>
              </a:p>
            </p:txBody>
          </p:sp>
          <p:grpSp>
            <p:nvGrpSpPr>
              <p:cNvPr id="56" name="Group 55">
                <a:extLst>
                  <a:ext uri="{FF2B5EF4-FFF2-40B4-BE49-F238E27FC236}">
                    <a16:creationId xmlns:a16="http://schemas.microsoft.com/office/drawing/2014/main" id="{61056D7F-FCFE-6371-2814-5977FEBDD2C4}"/>
                  </a:ext>
                </a:extLst>
              </p:cNvPr>
              <p:cNvGrpSpPr/>
              <p:nvPr/>
            </p:nvGrpSpPr>
            <p:grpSpPr>
              <a:xfrm>
                <a:off x="6274232" y="1868711"/>
                <a:ext cx="1862980" cy="221599"/>
                <a:chOff x="6274232" y="1868711"/>
                <a:chExt cx="1862980" cy="221599"/>
              </a:xfrm>
            </p:grpSpPr>
            <p:pic>
              <p:nvPicPr>
                <p:cNvPr id="44" name="Graphic 43">
                  <a:extLst>
                    <a:ext uri="{FF2B5EF4-FFF2-40B4-BE49-F238E27FC236}">
                      <a16:creationId xmlns:a16="http://schemas.microsoft.com/office/drawing/2014/main" id="{704EEABF-93E8-BF04-88B1-B4A41BCB10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4232" y="1868711"/>
                  <a:ext cx="226752" cy="221599"/>
                </a:xfrm>
                <a:prstGeom prst="rect">
                  <a:avLst/>
                </a:prstGeom>
              </p:spPr>
            </p:pic>
            <p:sp>
              <p:nvSpPr>
                <p:cNvPr id="45" name="TextBox 44">
                  <a:extLst>
                    <a:ext uri="{FF2B5EF4-FFF2-40B4-BE49-F238E27FC236}">
                      <a16:creationId xmlns:a16="http://schemas.microsoft.com/office/drawing/2014/main" id="{27C537F4-83AE-1C63-4957-76B9E40E7C28}"/>
                    </a:ext>
                  </a:extLst>
                </p:cNvPr>
                <p:cNvSpPr txBox="1"/>
                <p:nvPr/>
              </p:nvSpPr>
              <p:spPr>
                <a:xfrm>
                  <a:off x="6574284" y="1896511"/>
                  <a:ext cx="1562928" cy="166199"/>
                </a:xfrm>
                <a:prstGeom prst="rect">
                  <a:avLst/>
                </a:prstGeom>
                <a:noFill/>
              </p:spPr>
              <p:txBody>
                <a:bodyPr wrap="none" lIns="0" tIns="0" rIns="0" bIns="0" rtlCol="0">
                  <a:spAutoFit/>
                </a:bodyPr>
                <a:lstStyle/>
                <a:p>
                  <a:pPr algn="l">
                    <a:lnSpc>
                      <a:spcPct val="90000"/>
                    </a:lnSpc>
                    <a:spcBef>
                      <a:spcPts val="600"/>
                    </a:spcBef>
                  </a:pPr>
                  <a:r>
                    <a:rPr lang="en-US" sz="1200" b="1" baseline="0">
                      <a:solidFill>
                        <a:srgbClr val="00B050"/>
                      </a:solidFill>
                      <a:latin typeface="Neue Haas Grotesk Text Pro" panose="020B0504020202020204" pitchFamily="34" charset="77"/>
                    </a:rPr>
                    <a:t>Consumption Pricing</a:t>
                  </a:r>
                </a:p>
              </p:txBody>
            </p:sp>
          </p:grpSp>
          <p:sp>
            <p:nvSpPr>
              <p:cNvPr id="46" name="TextBox 45">
                <a:extLst>
                  <a:ext uri="{FF2B5EF4-FFF2-40B4-BE49-F238E27FC236}">
                    <a16:creationId xmlns:a16="http://schemas.microsoft.com/office/drawing/2014/main" id="{CD36EE8F-F823-5FBE-00E8-C49923E3C7E2}"/>
                  </a:ext>
                </a:extLst>
              </p:cNvPr>
              <p:cNvSpPr txBox="1"/>
              <p:nvPr/>
            </p:nvSpPr>
            <p:spPr>
              <a:xfrm>
                <a:off x="6291376" y="2189658"/>
                <a:ext cx="2455058" cy="1133387"/>
              </a:xfrm>
              <a:prstGeom prst="rect">
                <a:avLst/>
              </a:prstGeom>
              <a:noFill/>
            </p:spPr>
            <p:txBody>
              <a:bodyPr wrap="square" lIns="0" tIns="0" rIns="0" bIns="0" rtlCol="0">
                <a:spAutoFit/>
              </a:bodyPr>
              <a:lstStyle/>
              <a:p>
                <a:pPr algn="just">
                  <a:lnSpc>
                    <a:spcPct val="90000"/>
                  </a:lnSpc>
                  <a:spcBef>
                    <a:spcPts val="600"/>
                  </a:spcBef>
                </a:pPr>
                <a:r>
                  <a:rPr lang="en-US" sz="1050" baseline="0" dirty="0">
                    <a:solidFill>
                      <a:sysClr val="windowText" lastClr="000000"/>
                    </a:solidFill>
                    <a:latin typeface="Neue Haas Grotesk Text Pro" panose="020B0504020202020204" pitchFamily="34" charset="77"/>
                  </a:rPr>
                  <a:t>Predefined architecture to support growth, drive competitive advantage with ready-to use, reliable network, storage &amp; compute.</a:t>
                </a:r>
              </a:p>
              <a:p>
                <a:pPr marL="171450" indent="-171450" algn="just">
                  <a:lnSpc>
                    <a:spcPct val="90000"/>
                  </a:lnSpc>
                  <a:spcBef>
                    <a:spcPts val="300"/>
                  </a:spcBef>
                  <a:buFont typeface="Arial" panose="020B0604020202020204" pitchFamily="34" charset="0"/>
                  <a:buChar char="•"/>
                </a:pPr>
                <a:r>
                  <a:rPr lang="en-US" sz="1050" dirty="0">
                    <a:solidFill>
                      <a:sysClr val="windowText" lastClr="000000"/>
                    </a:solidFill>
                    <a:latin typeface="Neue Haas Grotesk Text Pro" panose="020B0504020202020204" pitchFamily="34" charset="77"/>
                  </a:rPr>
                  <a:t>Small</a:t>
                </a:r>
              </a:p>
              <a:p>
                <a:pPr marL="171450" indent="-171450" algn="just">
                  <a:lnSpc>
                    <a:spcPct val="90000"/>
                  </a:lnSpc>
                  <a:spcBef>
                    <a:spcPts val="300"/>
                  </a:spcBef>
                  <a:buFont typeface="Arial" panose="020B0604020202020204" pitchFamily="34" charset="0"/>
                  <a:buChar char="•"/>
                </a:pPr>
                <a:r>
                  <a:rPr lang="en-US" sz="1050" baseline="0" dirty="0">
                    <a:solidFill>
                      <a:sysClr val="windowText" lastClr="000000"/>
                    </a:solidFill>
                    <a:latin typeface="Neue Haas Grotesk Text Pro" panose="020B0504020202020204" pitchFamily="34" charset="77"/>
                  </a:rPr>
                  <a:t>Medium</a:t>
                </a:r>
              </a:p>
              <a:p>
                <a:pPr marL="171450" indent="-171450" algn="just">
                  <a:lnSpc>
                    <a:spcPct val="90000"/>
                  </a:lnSpc>
                  <a:spcBef>
                    <a:spcPts val="300"/>
                  </a:spcBef>
                  <a:buFont typeface="Arial" panose="020B0604020202020204" pitchFamily="34" charset="0"/>
                  <a:buChar char="•"/>
                </a:pPr>
                <a:r>
                  <a:rPr lang="en-US" sz="1050" dirty="0">
                    <a:solidFill>
                      <a:sysClr val="windowText" lastClr="000000"/>
                    </a:solidFill>
                    <a:latin typeface="Neue Haas Grotesk Text Pro" panose="020B0504020202020204" pitchFamily="34" charset="77"/>
                  </a:rPr>
                  <a:t>Flex</a:t>
                </a:r>
              </a:p>
            </p:txBody>
          </p:sp>
          <p:sp>
            <p:nvSpPr>
              <p:cNvPr id="48" name="TextBox 47">
                <a:extLst>
                  <a:ext uri="{FF2B5EF4-FFF2-40B4-BE49-F238E27FC236}">
                    <a16:creationId xmlns:a16="http://schemas.microsoft.com/office/drawing/2014/main" id="{B6B6573C-AE7E-924D-CBD6-8C48044158FB}"/>
                  </a:ext>
                </a:extLst>
              </p:cNvPr>
              <p:cNvSpPr txBox="1"/>
              <p:nvPr/>
            </p:nvSpPr>
            <p:spPr>
              <a:xfrm>
                <a:off x="6293689" y="4000902"/>
                <a:ext cx="2404695" cy="436273"/>
              </a:xfrm>
              <a:prstGeom prst="rect">
                <a:avLst/>
              </a:prstGeom>
              <a:noFill/>
            </p:spPr>
            <p:txBody>
              <a:bodyPr wrap="square" lIns="0" tIns="0" rIns="0" bIns="0" rtlCol="0">
                <a:spAutoFit/>
              </a:bodyPr>
              <a:lstStyle/>
              <a:p>
                <a:pPr algn="just">
                  <a:lnSpc>
                    <a:spcPct val="90000"/>
                  </a:lnSpc>
                  <a:spcBef>
                    <a:spcPts val="600"/>
                  </a:spcBef>
                </a:pPr>
                <a:r>
                  <a:rPr lang="en-US" sz="1050" dirty="0">
                    <a:solidFill>
                      <a:sysClr val="windowText" lastClr="000000"/>
                    </a:solidFill>
                    <a:latin typeface="Neue Haas Grotesk Text Pro" panose="020B0504020202020204" pitchFamily="34" charset="77"/>
                  </a:rPr>
                  <a:t>Integrated with Storage as a Service and keeping the essence of first release. </a:t>
                </a:r>
                <a:r>
                  <a:rPr lang="en-US" sz="1050" baseline="0" dirty="0">
                    <a:solidFill>
                      <a:sysClr val="windowText" lastClr="000000"/>
                    </a:solidFill>
                    <a:latin typeface="Neue Haas Grotesk Text Pro" panose="020B0504020202020204" pitchFamily="34" charset="77"/>
                    <a:sym typeface="Wingdings" pitchFamily="2" charset="2"/>
                  </a:rPr>
                  <a:t> Upcoming FY25</a:t>
                </a:r>
                <a:endParaRPr lang="en-US" sz="1050" baseline="0" dirty="0">
                  <a:solidFill>
                    <a:sysClr val="windowText" lastClr="000000"/>
                  </a:solidFill>
                  <a:latin typeface="Neue Haas Grotesk Text Pro" panose="020B0504020202020204" pitchFamily="34" charset="77"/>
                </a:endParaRPr>
              </a:p>
            </p:txBody>
          </p:sp>
          <p:grpSp>
            <p:nvGrpSpPr>
              <p:cNvPr id="52" name="Group 51">
                <a:extLst>
                  <a:ext uri="{FF2B5EF4-FFF2-40B4-BE49-F238E27FC236}">
                    <a16:creationId xmlns:a16="http://schemas.microsoft.com/office/drawing/2014/main" id="{33BB8CD5-DE61-CD22-61BE-E04BF277DCC2}"/>
                  </a:ext>
                </a:extLst>
              </p:cNvPr>
              <p:cNvGrpSpPr/>
              <p:nvPr/>
            </p:nvGrpSpPr>
            <p:grpSpPr>
              <a:xfrm>
                <a:off x="6274232" y="3680054"/>
                <a:ext cx="2192307" cy="221599"/>
                <a:chOff x="6274232" y="3680054"/>
                <a:chExt cx="2192307" cy="221599"/>
              </a:xfrm>
            </p:grpSpPr>
            <p:sp>
              <p:nvSpPr>
                <p:cNvPr id="47" name="TextBox 46">
                  <a:extLst>
                    <a:ext uri="{FF2B5EF4-FFF2-40B4-BE49-F238E27FC236}">
                      <a16:creationId xmlns:a16="http://schemas.microsoft.com/office/drawing/2014/main" id="{C35FA4B2-A881-E43C-EF5A-C2BFA74DCF55}"/>
                    </a:ext>
                  </a:extLst>
                </p:cNvPr>
                <p:cNvSpPr txBox="1"/>
                <p:nvPr/>
              </p:nvSpPr>
              <p:spPr>
                <a:xfrm>
                  <a:off x="6576598" y="3707755"/>
                  <a:ext cx="1889941" cy="166199"/>
                </a:xfrm>
                <a:prstGeom prst="rect">
                  <a:avLst/>
                </a:prstGeom>
                <a:noFill/>
              </p:spPr>
              <p:txBody>
                <a:bodyPr wrap="none" lIns="0" tIns="0" rIns="0" bIns="0" rtlCol="0">
                  <a:spAutoFit/>
                </a:bodyPr>
                <a:lstStyle/>
                <a:p>
                  <a:pPr algn="l">
                    <a:lnSpc>
                      <a:spcPct val="90000"/>
                    </a:lnSpc>
                    <a:spcBef>
                      <a:spcPts val="600"/>
                    </a:spcBef>
                  </a:pPr>
                  <a:r>
                    <a:rPr lang="en-US" sz="1200" b="1" baseline="0">
                      <a:latin typeface="Neue Haas Grotesk Text Pro" panose="020B0504020202020204" pitchFamily="34" charset="77"/>
                    </a:rPr>
                    <a:t>as a Service Subscription</a:t>
                  </a:r>
                </a:p>
              </p:txBody>
            </p:sp>
            <p:pic>
              <p:nvPicPr>
                <p:cNvPr id="49" name="Graphic 48">
                  <a:extLst>
                    <a:ext uri="{FF2B5EF4-FFF2-40B4-BE49-F238E27FC236}">
                      <a16:creationId xmlns:a16="http://schemas.microsoft.com/office/drawing/2014/main" id="{A14ABD00-4ADA-28DC-B124-B1365D4EFC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4232" y="3680054"/>
                  <a:ext cx="246210" cy="221599"/>
                </a:xfrm>
                <a:prstGeom prst="rect">
                  <a:avLst/>
                </a:prstGeom>
              </p:spPr>
            </p:pic>
          </p:grpSp>
        </p:grpSp>
        <p:pic>
          <p:nvPicPr>
            <p:cNvPr id="5" name="Graphic 4">
              <a:extLst>
                <a:ext uri="{FF2B5EF4-FFF2-40B4-BE49-F238E27FC236}">
                  <a16:creationId xmlns:a16="http://schemas.microsoft.com/office/drawing/2014/main" id="{49FB789D-D15C-F200-7CA6-E864624E0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78004" y="1676426"/>
              <a:ext cx="405429" cy="405429"/>
            </a:xfrm>
            <a:prstGeom prst="rect">
              <a:avLst/>
            </a:prstGeom>
          </p:spPr>
        </p:pic>
      </p:grpSp>
      <p:grpSp>
        <p:nvGrpSpPr>
          <p:cNvPr id="20" name="Group 19">
            <a:extLst>
              <a:ext uri="{FF2B5EF4-FFF2-40B4-BE49-F238E27FC236}">
                <a16:creationId xmlns:a16="http://schemas.microsoft.com/office/drawing/2014/main" id="{37A4BA42-95B5-038C-E173-68710F3D1823}"/>
              </a:ext>
            </a:extLst>
          </p:cNvPr>
          <p:cNvGrpSpPr/>
          <p:nvPr/>
        </p:nvGrpSpPr>
        <p:grpSpPr>
          <a:xfrm>
            <a:off x="264160" y="1562704"/>
            <a:ext cx="2872607" cy="3018431"/>
            <a:chOff x="264160" y="1562704"/>
            <a:chExt cx="2872607" cy="3018431"/>
          </a:xfrm>
        </p:grpSpPr>
        <p:grpSp>
          <p:nvGrpSpPr>
            <p:cNvPr id="63" name="Group 62">
              <a:extLst>
                <a:ext uri="{FF2B5EF4-FFF2-40B4-BE49-F238E27FC236}">
                  <a16:creationId xmlns:a16="http://schemas.microsoft.com/office/drawing/2014/main" id="{E3BAAB6B-F606-AA71-4095-7EA8A9E90996}"/>
                </a:ext>
              </a:extLst>
            </p:cNvPr>
            <p:cNvGrpSpPr/>
            <p:nvPr/>
          </p:nvGrpSpPr>
          <p:grpSpPr>
            <a:xfrm>
              <a:off x="264160" y="1562704"/>
              <a:ext cx="2872607" cy="3018431"/>
              <a:chOff x="264160" y="1562704"/>
              <a:chExt cx="2872607" cy="3018431"/>
            </a:xfrm>
          </p:grpSpPr>
          <p:sp>
            <p:nvSpPr>
              <p:cNvPr id="2" name="Rectangle: Rounded Corners 1">
                <a:extLst>
                  <a:ext uri="{FF2B5EF4-FFF2-40B4-BE49-F238E27FC236}">
                    <a16:creationId xmlns:a16="http://schemas.microsoft.com/office/drawing/2014/main" id="{DD62359F-4186-2275-06D9-11E4B76AB06B}"/>
                  </a:ext>
                </a:extLst>
              </p:cNvPr>
              <p:cNvSpPr/>
              <p:nvPr/>
            </p:nvSpPr>
            <p:spPr>
              <a:xfrm>
                <a:off x="264160" y="1663797"/>
                <a:ext cx="2738928" cy="2917338"/>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7" name="Oval 6">
                <a:extLst>
                  <a:ext uri="{FF2B5EF4-FFF2-40B4-BE49-F238E27FC236}">
                    <a16:creationId xmlns:a16="http://schemas.microsoft.com/office/drawing/2014/main" id="{D88C2584-2086-1234-DFC0-7D622095364B}"/>
                  </a:ext>
                </a:extLst>
              </p:cNvPr>
              <p:cNvSpPr>
                <a:spLocks noChangeAspect="1"/>
              </p:cNvSpPr>
              <p:nvPr/>
            </p:nvSpPr>
            <p:spPr>
              <a:xfrm>
                <a:off x="2642991" y="1562704"/>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5" name="TextBox 14">
                <a:extLst>
                  <a:ext uri="{FF2B5EF4-FFF2-40B4-BE49-F238E27FC236}">
                    <a16:creationId xmlns:a16="http://schemas.microsoft.com/office/drawing/2014/main" id="{B75866AF-2333-08DC-3747-6068AC140AB6}"/>
                  </a:ext>
                </a:extLst>
              </p:cNvPr>
              <p:cNvSpPr txBox="1"/>
              <p:nvPr/>
            </p:nvSpPr>
            <p:spPr>
              <a:xfrm>
                <a:off x="499936" y="1606110"/>
                <a:ext cx="1649364" cy="1661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a:solidFill>
                      <a:schemeClr val="accent2"/>
                    </a:solidFill>
                    <a:latin typeface="Neue Haas Grotesk Text Pro" panose="020B0504020202020204" pitchFamily="34" charset="77"/>
                  </a:rPr>
                  <a:t>STaaS Subscription</a:t>
                </a:r>
              </a:p>
            </p:txBody>
          </p:sp>
          <p:grpSp>
            <p:nvGrpSpPr>
              <p:cNvPr id="54" name="Group 53">
                <a:extLst>
                  <a:ext uri="{FF2B5EF4-FFF2-40B4-BE49-F238E27FC236}">
                    <a16:creationId xmlns:a16="http://schemas.microsoft.com/office/drawing/2014/main" id="{AA9742B7-29A3-2021-F152-6F31918E3E41}"/>
                  </a:ext>
                </a:extLst>
              </p:cNvPr>
              <p:cNvGrpSpPr/>
              <p:nvPr/>
            </p:nvGrpSpPr>
            <p:grpSpPr>
              <a:xfrm>
                <a:off x="445615" y="1868711"/>
                <a:ext cx="1358034" cy="221599"/>
                <a:chOff x="445615" y="1898480"/>
                <a:chExt cx="1358034" cy="221599"/>
              </a:xfrm>
            </p:grpSpPr>
            <p:pic>
              <p:nvPicPr>
                <p:cNvPr id="34" name="Graphic 33">
                  <a:extLst>
                    <a:ext uri="{FF2B5EF4-FFF2-40B4-BE49-F238E27FC236}">
                      <a16:creationId xmlns:a16="http://schemas.microsoft.com/office/drawing/2014/main" id="{331A4222-9544-42B4-D5A7-E41779665171}"/>
                    </a:ext>
                  </a:extLst>
                </p:cNvPr>
                <p:cNvPicPr>
                  <a:picLocks noChangeAspect="1"/>
                </p:cNvPicPr>
                <p:nvPr/>
              </p:nvPicPr>
              <p:blipFill>
                <a:blip r:embed="rId8">
                  <a:extLst>
                    <a:ext uri="{96DAC541-7B7A-43D3-8B79-37D633B846F1}">
                      <asvg:svgBlip xmlns:asvg="http://schemas.microsoft.com/office/drawing/2016/SVG/main" r:embed="rId14"/>
                    </a:ext>
                  </a:extLst>
                </a:blip>
                <a:stretch>
                  <a:fillRect/>
                </a:stretch>
              </p:blipFill>
              <p:spPr>
                <a:xfrm>
                  <a:off x="445615" y="1898480"/>
                  <a:ext cx="226752" cy="221599"/>
                </a:xfrm>
                <a:prstGeom prst="rect">
                  <a:avLst/>
                </a:prstGeom>
              </p:spPr>
            </p:pic>
            <p:sp>
              <p:nvSpPr>
                <p:cNvPr id="35" name="TextBox 34">
                  <a:extLst>
                    <a:ext uri="{FF2B5EF4-FFF2-40B4-BE49-F238E27FC236}">
                      <a16:creationId xmlns:a16="http://schemas.microsoft.com/office/drawing/2014/main" id="{CFF0D210-FF18-E78D-2174-314CC384D178}"/>
                    </a:ext>
                  </a:extLst>
                </p:cNvPr>
                <p:cNvSpPr txBox="1"/>
                <p:nvPr/>
              </p:nvSpPr>
              <p:spPr>
                <a:xfrm>
                  <a:off x="745667" y="1926280"/>
                  <a:ext cx="1057982" cy="166199"/>
                </a:xfrm>
                <a:prstGeom prst="rect">
                  <a:avLst/>
                </a:prstGeom>
                <a:noFill/>
              </p:spPr>
              <p:txBody>
                <a:bodyPr wrap="none" lIns="0" tIns="0" rIns="0" bIns="0" rtlCol="0">
                  <a:spAutoFit/>
                </a:bodyPr>
                <a:lstStyle/>
                <a:p>
                  <a:pPr algn="l">
                    <a:lnSpc>
                      <a:spcPct val="90000"/>
                    </a:lnSpc>
                    <a:spcBef>
                      <a:spcPts val="600"/>
                    </a:spcBef>
                  </a:pPr>
                  <a:r>
                    <a:rPr lang="en-US" sz="1200" b="1" baseline="0">
                      <a:solidFill>
                        <a:srgbClr val="00B050"/>
                      </a:solidFill>
                      <a:latin typeface="Neue Haas Grotesk Text Pro" panose="020B0504020202020204" pitchFamily="34" charset="77"/>
                    </a:rPr>
                    <a:t>Block Storage</a:t>
                  </a:r>
                </a:p>
              </p:txBody>
            </p:sp>
          </p:grpSp>
          <p:sp>
            <p:nvSpPr>
              <p:cNvPr id="36" name="TextBox 35">
                <a:extLst>
                  <a:ext uri="{FF2B5EF4-FFF2-40B4-BE49-F238E27FC236}">
                    <a16:creationId xmlns:a16="http://schemas.microsoft.com/office/drawing/2014/main" id="{3B965874-D8F4-A4DD-7350-868D2F1B0667}"/>
                  </a:ext>
                </a:extLst>
              </p:cNvPr>
              <p:cNvSpPr txBox="1"/>
              <p:nvPr/>
            </p:nvSpPr>
            <p:spPr>
              <a:xfrm>
                <a:off x="462758" y="2219427"/>
                <a:ext cx="2447785" cy="1355756"/>
              </a:xfrm>
              <a:prstGeom prst="rect">
                <a:avLst/>
              </a:prstGeom>
              <a:noFill/>
            </p:spPr>
            <p:txBody>
              <a:bodyPr wrap="square" lIns="0" tIns="0" rIns="0" bIns="0" rtlCol="0">
                <a:spAutoFit/>
              </a:bodyPr>
              <a:lstStyle/>
              <a:p>
                <a:pPr>
                  <a:lnSpc>
                    <a:spcPct val="90000"/>
                  </a:lnSpc>
                  <a:spcBef>
                    <a:spcPts val="600"/>
                  </a:spcBef>
                </a:pPr>
                <a:r>
                  <a:rPr lang="en-US" sz="1050" baseline="0">
                    <a:solidFill>
                      <a:sysClr val="windowText" lastClr="000000"/>
                    </a:solidFill>
                    <a:latin typeface="Neue Haas Grotesk Text Pro" panose="020B0504020202020204" pitchFamily="34" charset="77"/>
                  </a:rPr>
                  <a:t>Based on VSPE </a:t>
                </a:r>
                <a:r>
                  <a:rPr lang="en-US" sz="1050">
                    <a:solidFill>
                      <a:sysClr val="windowText" lastClr="000000"/>
                    </a:solidFill>
                    <a:latin typeface="Neue Haas Grotesk Text Pro" panose="020B0504020202020204" pitchFamily="34" charset="77"/>
                  </a:rPr>
                  <a:t>supporting multiple uses cases with SLAs for performance tiers and capacity bands</a:t>
                </a:r>
              </a:p>
              <a:p>
                <a:pPr marL="171450" indent="-171450" algn="just">
                  <a:lnSpc>
                    <a:spcPct val="90000"/>
                  </a:lnSpc>
                  <a:spcBef>
                    <a:spcPts val="300"/>
                  </a:spcBef>
                  <a:buFont typeface="Arial" panose="020B0604020202020204" pitchFamily="34" charset="0"/>
                  <a:buChar char="•"/>
                </a:pPr>
                <a:r>
                  <a:rPr lang="en-US" sz="1050" baseline="0">
                    <a:solidFill>
                      <a:sysClr val="windowText" lastClr="000000"/>
                    </a:solidFill>
                    <a:latin typeface="Neue Haas Grotesk Text Pro" panose="020B0504020202020204" pitchFamily="34" charset="77"/>
                  </a:rPr>
                  <a:t>Hybrid (ultra &amp; value)</a:t>
                </a:r>
              </a:p>
              <a:p>
                <a:pPr marL="171450" indent="-171450" algn="just">
                  <a:lnSpc>
                    <a:spcPct val="90000"/>
                  </a:lnSpc>
                  <a:spcBef>
                    <a:spcPts val="300"/>
                  </a:spcBef>
                  <a:buFont typeface="Arial" panose="020B0604020202020204" pitchFamily="34" charset="0"/>
                  <a:buChar char="•"/>
                </a:pPr>
                <a:r>
                  <a:rPr lang="en-US" sz="1050">
                    <a:solidFill>
                      <a:sysClr val="windowText" lastClr="000000"/>
                    </a:solidFill>
                    <a:latin typeface="Neue Haas Grotesk Text Pro" panose="020B0504020202020204" pitchFamily="34" charset="77"/>
                  </a:rPr>
                  <a:t>Ultra</a:t>
                </a:r>
              </a:p>
              <a:p>
                <a:pPr marL="171450" indent="-171450" algn="just">
                  <a:lnSpc>
                    <a:spcPct val="90000"/>
                  </a:lnSpc>
                  <a:spcBef>
                    <a:spcPts val="300"/>
                  </a:spcBef>
                  <a:buFont typeface="Arial" panose="020B0604020202020204" pitchFamily="34" charset="0"/>
                  <a:buChar char="•"/>
                </a:pPr>
                <a:r>
                  <a:rPr lang="en-US" sz="1050" baseline="0">
                    <a:solidFill>
                      <a:sysClr val="windowText" lastClr="000000"/>
                    </a:solidFill>
                    <a:latin typeface="Neue Haas Grotesk Text Pro" panose="020B0504020202020204" pitchFamily="34" charset="77"/>
                  </a:rPr>
                  <a:t>Value</a:t>
                </a:r>
              </a:p>
              <a:p>
                <a:pPr marL="171450" indent="-171450" algn="just">
                  <a:lnSpc>
                    <a:spcPct val="90000"/>
                  </a:lnSpc>
                  <a:spcBef>
                    <a:spcPts val="300"/>
                  </a:spcBef>
                  <a:buFont typeface="Arial" panose="020B0604020202020204" pitchFamily="34" charset="0"/>
                  <a:buChar char="•"/>
                </a:pPr>
                <a:r>
                  <a:rPr lang="en-US" sz="1050">
                    <a:solidFill>
                      <a:sysClr val="windowText" lastClr="000000"/>
                    </a:solidFill>
                    <a:latin typeface="Neue Haas Grotesk Text Pro" panose="020B0504020202020204" pitchFamily="34" charset="77"/>
                  </a:rPr>
                  <a:t>Performance</a:t>
                </a:r>
              </a:p>
              <a:p>
                <a:pPr marL="171450" indent="-171450" algn="just">
                  <a:lnSpc>
                    <a:spcPct val="90000"/>
                  </a:lnSpc>
                  <a:spcBef>
                    <a:spcPts val="300"/>
                  </a:spcBef>
                  <a:buFont typeface="Arial" panose="020B0604020202020204" pitchFamily="34" charset="0"/>
                  <a:buChar char="•"/>
                </a:pPr>
                <a:r>
                  <a:rPr lang="en-US" sz="1050" baseline="0">
                    <a:solidFill>
                      <a:sysClr val="windowText" lastClr="000000"/>
                    </a:solidFill>
                    <a:latin typeface="Neue Haas Grotesk Text Pro" panose="020B0504020202020204" pitchFamily="34" charset="77"/>
                  </a:rPr>
                  <a:t>Standard</a:t>
                </a:r>
              </a:p>
            </p:txBody>
          </p:sp>
          <p:grpSp>
            <p:nvGrpSpPr>
              <p:cNvPr id="53" name="Group 52">
                <a:extLst>
                  <a:ext uri="{FF2B5EF4-FFF2-40B4-BE49-F238E27FC236}">
                    <a16:creationId xmlns:a16="http://schemas.microsoft.com/office/drawing/2014/main" id="{6757F06F-40F3-8A4A-15BF-327753162538}"/>
                  </a:ext>
                </a:extLst>
              </p:cNvPr>
              <p:cNvGrpSpPr/>
              <p:nvPr/>
            </p:nvGrpSpPr>
            <p:grpSpPr>
              <a:xfrm>
                <a:off x="428472" y="3680054"/>
                <a:ext cx="1433376" cy="221599"/>
                <a:chOff x="428472" y="3701354"/>
                <a:chExt cx="1433376" cy="221599"/>
              </a:xfrm>
            </p:grpSpPr>
            <p:pic>
              <p:nvPicPr>
                <p:cNvPr id="38" name="Graphic 37">
                  <a:extLst>
                    <a:ext uri="{FF2B5EF4-FFF2-40B4-BE49-F238E27FC236}">
                      <a16:creationId xmlns:a16="http://schemas.microsoft.com/office/drawing/2014/main" id="{B95055BA-DC49-D700-4E04-1A6E979708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72" y="3701354"/>
                  <a:ext cx="226752" cy="221599"/>
                </a:xfrm>
                <a:prstGeom prst="rect">
                  <a:avLst/>
                </a:prstGeom>
              </p:spPr>
            </p:pic>
            <p:sp>
              <p:nvSpPr>
                <p:cNvPr id="39" name="TextBox 38">
                  <a:extLst>
                    <a:ext uri="{FF2B5EF4-FFF2-40B4-BE49-F238E27FC236}">
                      <a16:creationId xmlns:a16="http://schemas.microsoft.com/office/drawing/2014/main" id="{C442AD8E-1EEE-AA7A-248F-8F70AE34E2B3}"/>
                    </a:ext>
                  </a:extLst>
                </p:cNvPr>
                <p:cNvSpPr txBox="1"/>
                <p:nvPr/>
              </p:nvSpPr>
              <p:spPr>
                <a:xfrm>
                  <a:off x="728524" y="3729154"/>
                  <a:ext cx="1133324" cy="166199"/>
                </a:xfrm>
                <a:prstGeom prst="rect">
                  <a:avLst/>
                </a:prstGeom>
                <a:noFill/>
              </p:spPr>
              <p:txBody>
                <a:bodyPr wrap="none" lIns="0" tIns="0" rIns="0" bIns="0" rtlCol="0">
                  <a:spAutoFit/>
                </a:bodyPr>
                <a:lstStyle/>
                <a:p>
                  <a:pPr algn="l">
                    <a:lnSpc>
                      <a:spcPct val="90000"/>
                    </a:lnSpc>
                    <a:spcBef>
                      <a:spcPts val="600"/>
                    </a:spcBef>
                  </a:pPr>
                  <a:r>
                    <a:rPr lang="en-US" sz="1200" b="1" baseline="0">
                      <a:solidFill>
                        <a:srgbClr val="00B050"/>
                      </a:solidFill>
                      <a:latin typeface="Neue Haas Grotesk Text Pro" panose="020B0504020202020204" pitchFamily="34" charset="77"/>
                    </a:rPr>
                    <a:t>Object Storage</a:t>
                  </a:r>
                </a:p>
              </p:txBody>
            </p:sp>
          </p:grpSp>
          <p:sp>
            <p:nvSpPr>
              <p:cNvPr id="40" name="TextBox 39">
                <a:extLst>
                  <a:ext uri="{FF2B5EF4-FFF2-40B4-BE49-F238E27FC236}">
                    <a16:creationId xmlns:a16="http://schemas.microsoft.com/office/drawing/2014/main" id="{0F245ECE-83A5-49D9-0829-4BE5D6171866}"/>
                  </a:ext>
                </a:extLst>
              </p:cNvPr>
              <p:cNvSpPr txBox="1"/>
              <p:nvPr/>
            </p:nvSpPr>
            <p:spPr>
              <a:xfrm>
                <a:off x="445615" y="4000902"/>
                <a:ext cx="2447785" cy="436273"/>
              </a:xfrm>
              <a:prstGeom prst="rect">
                <a:avLst/>
              </a:prstGeom>
              <a:noFill/>
            </p:spPr>
            <p:txBody>
              <a:bodyPr wrap="square" lIns="0" tIns="0" rIns="0" bIns="0" rtlCol="0">
                <a:spAutoFit/>
              </a:bodyPr>
              <a:lstStyle/>
              <a:p>
                <a:pPr>
                  <a:lnSpc>
                    <a:spcPct val="90000"/>
                  </a:lnSpc>
                  <a:spcBef>
                    <a:spcPts val="600"/>
                  </a:spcBef>
                </a:pPr>
                <a:r>
                  <a:rPr lang="en-US" sz="1050" baseline="0">
                    <a:solidFill>
                      <a:sysClr val="windowText" lastClr="000000"/>
                    </a:solidFill>
                    <a:latin typeface="Neue Haas Grotesk Text Pro" panose="020B0504020202020204" pitchFamily="34" charset="77"/>
                  </a:rPr>
                  <a:t>Based on HCPCS </a:t>
                </a:r>
                <a:r>
                  <a:rPr lang="en-US" sz="1050">
                    <a:solidFill>
                      <a:sysClr val="windowText" lastClr="000000"/>
                    </a:solidFill>
                    <a:latin typeface="Neue Haas Grotesk Text Pro" panose="020B0504020202020204" pitchFamily="34" charset="77"/>
                  </a:rPr>
                  <a:t>supporting vault uses cases with SLAs for performance tiers and capacity bands</a:t>
                </a:r>
              </a:p>
            </p:txBody>
          </p:sp>
        </p:grpSp>
        <p:pic>
          <p:nvPicPr>
            <p:cNvPr id="9" name="Graphic 8">
              <a:extLst>
                <a:ext uri="{FF2B5EF4-FFF2-40B4-BE49-F238E27FC236}">
                  <a16:creationId xmlns:a16="http://schemas.microsoft.com/office/drawing/2014/main" id="{0F326C6C-8995-98B9-1096-323009213C1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709065" y="1644122"/>
              <a:ext cx="374733" cy="309562"/>
            </a:xfrm>
            <a:prstGeom prst="rect">
              <a:avLst/>
            </a:prstGeom>
          </p:spPr>
        </p:pic>
      </p:grpSp>
      <p:grpSp>
        <p:nvGrpSpPr>
          <p:cNvPr id="22" name="Group 21">
            <a:extLst>
              <a:ext uri="{FF2B5EF4-FFF2-40B4-BE49-F238E27FC236}">
                <a16:creationId xmlns:a16="http://schemas.microsoft.com/office/drawing/2014/main" id="{683900E3-DF3F-EDEC-146E-3D920C39D9FD}"/>
              </a:ext>
            </a:extLst>
          </p:cNvPr>
          <p:cNvGrpSpPr/>
          <p:nvPr/>
        </p:nvGrpSpPr>
        <p:grpSpPr>
          <a:xfrm>
            <a:off x="6094309" y="1634027"/>
            <a:ext cx="2824113" cy="2975025"/>
            <a:chOff x="6094309" y="1634027"/>
            <a:chExt cx="2824113" cy="2975025"/>
          </a:xfrm>
        </p:grpSpPr>
        <p:grpSp>
          <p:nvGrpSpPr>
            <p:cNvPr id="64" name="Group 63">
              <a:extLst>
                <a:ext uri="{FF2B5EF4-FFF2-40B4-BE49-F238E27FC236}">
                  <a16:creationId xmlns:a16="http://schemas.microsoft.com/office/drawing/2014/main" id="{D0A8C4A0-B68B-4672-1A7E-2847FB692542}"/>
                </a:ext>
              </a:extLst>
            </p:cNvPr>
            <p:cNvGrpSpPr/>
            <p:nvPr/>
          </p:nvGrpSpPr>
          <p:grpSpPr>
            <a:xfrm>
              <a:off x="6094309" y="1634027"/>
              <a:ext cx="2824113" cy="2975025"/>
              <a:chOff x="3184475" y="1606110"/>
              <a:chExt cx="2824113" cy="2975025"/>
            </a:xfrm>
          </p:grpSpPr>
          <p:sp>
            <p:nvSpPr>
              <p:cNvPr id="6" name="Rectangle: Rounded Corners 5">
                <a:extLst>
                  <a:ext uri="{FF2B5EF4-FFF2-40B4-BE49-F238E27FC236}">
                    <a16:creationId xmlns:a16="http://schemas.microsoft.com/office/drawing/2014/main" id="{09BFB309-D099-9215-E31D-11018D31B70E}"/>
                  </a:ext>
                </a:extLst>
              </p:cNvPr>
              <p:cNvSpPr/>
              <p:nvPr/>
            </p:nvSpPr>
            <p:spPr>
              <a:xfrm>
                <a:off x="3184475" y="1663797"/>
                <a:ext cx="2738928" cy="2917338"/>
              </a:xfrm>
              <a:prstGeom prst="roundRect">
                <a:avLst/>
              </a:prstGeom>
              <a:no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Oval 9">
                <a:extLst>
                  <a:ext uri="{FF2B5EF4-FFF2-40B4-BE49-F238E27FC236}">
                    <a16:creationId xmlns:a16="http://schemas.microsoft.com/office/drawing/2014/main" id="{EB4C54FE-ABD2-A4D8-5BA5-B4F8AA957320}"/>
                  </a:ext>
                </a:extLst>
              </p:cNvPr>
              <p:cNvSpPr>
                <a:spLocks noChangeAspect="1"/>
              </p:cNvSpPr>
              <p:nvPr/>
            </p:nvSpPr>
            <p:spPr>
              <a:xfrm>
                <a:off x="5514812" y="1606110"/>
                <a:ext cx="493776" cy="493781"/>
              </a:xfrm>
              <a:prstGeom prst="ellipse">
                <a:avLst/>
              </a:prstGeom>
              <a:solidFill>
                <a:schemeClr val="accent2"/>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6" name="TextBox 15">
                <a:extLst>
                  <a:ext uri="{FF2B5EF4-FFF2-40B4-BE49-F238E27FC236}">
                    <a16:creationId xmlns:a16="http://schemas.microsoft.com/office/drawing/2014/main" id="{295ACCD4-D8BD-2BE5-6A7B-E07E74B15F1C}"/>
                  </a:ext>
                </a:extLst>
              </p:cNvPr>
              <p:cNvSpPr txBox="1"/>
              <p:nvPr/>
            </p:nvSpPr>
            <p:spPr>
              <a:xfrm>
                <a:off x="3420251" y="1606110"/>
                <a:ext cx="578760" cy="166199"/>
              </a:xfrm>
              <a:prstGeom prst="rect">
                <a:avLst/>
              </a:prstGeom>
              <a:solidFill>
                <a:schemeClr val="bg1"/>
              </a:solidFill>
            </p:spPr>
            <p:txBody>
              <a:bodyPr wrap="square" lIns="0" tIns="0" rIns="0" bIns="0" rtlCol="0">
                <a:spAutoFit/>
              </a:bodyPr>
              <a:lstStyle/>
              <a:p>
                <a:pPr defTabSz="685766">
                  <a:lnSpc>
                    <a:spcPct val="90000"/>
                  </a:lnSpc>
                  <a:spcBef>
                    <a:spcPts val="450"/>
                  </a:spcBef>
                  <a:defRPr/>
                </a:pPr>
                <a:r>
                  <a:rPr lang="en-US" sz="1200" b="1">
                    <a:solidFill>
                      <a:schemeClr val="accent2"/>
                    </a:solidFill>
                    <a:latin typeface="Neue Haas Grotesk Text Pro" panose="020B0504020202020204" pitchFamily="34" charset="77"/>
                  </a:rPr>
                  <a:t>DPaaS</a:t>
                </a:r>
              </a:p>
            </p:txBody>
          </p:sp>
          <p:sp>
            <p:nvSpPr>
              <p:cNvPr id="42" name="TextBox 41">
                <a:extLst>
                  <a:ext uri="{FF2B5EF4-FFF2-40B4-BE49-F238E27FC236}">
                    <a16:creationId xmlns:a16="http://schemas.microsoft.com/office/drawing/2014/main" id="{CFE617FD-0A9F-EEDB-57F7-C6764AA94BD6}"/>
                  </a:ext>
                </a:extLst>
              </p:cNvPr>
              <p:cNvSpPr txBox="1"/>
              <p:nvPr/>
            </p:nvSpPr>
            <p:spPr>
              <a:xfrm>
                <a:off x="3346473" y="2214986"/>
                <a:ext cx="2001867" cy="1094915"/>
              </a:xfrm>
              <a:prstGeom prst="rect">
                <a:avLst/>
              </a:prstGeom>
              <a:noFill/>
            </p:spPr>
            <p:txBody>
              <a:bodyPr wrap="square" lIns="0" tIns="0" rIns="0" bIns="0" rtlCol="0">
                <a:spAutoFit/>
              </a:bodyPr>
              <a:lstStyle/>
              <a:p>
                <a:pPr algn="just">
                  <a:lnSpc>
                    <a:spcPct val="90000"/>
                  </a:lnSpc>
                  <a:spcBef>
                    <a:spcPts val="600"/>
                  </a:spcBef>
                </a:pPr>
                <a:r>
                  <a:rPr lang="en-US" sz="1050" baseline="0" dirty="0">
                    <a:solidFill>
                      <a:sysClr val="windowText" lastClr="000000"/>
                    </a:solidFill>
                    <a:latin typeface="Neue Haas Grotesk Text Pro" panose="020B0504020202020204" pitchFamily="34" charset="77"/>
                  </a:rPr>
                  <a:t>Quick recovery from data loss, corruption and system failures based on Metallic from Commvault.</a:t>
                </a:r>
              </a:p>
              <a:p>
                <a:pPr algn="just">
                  <a:lnSpc>
                    <a:spcPct val="90000"/>
                  </a:lnSpc>
                  <a:spcBef>
                    <a:spcPts val="600"/>
                  </a:spcBef>
                </a:pPr>
                <a:r>
                  <a:rPr lang="en-US" sz="1050" baseline="0" dirty="0">
                    <a:solidFill>
                      <a:sysClr val="windowText" lastClr="000000"/>
                    </a:solidFill>
                    <a:latin typeface="Neue Haas Grotesk Text Pro" panose="020B0504020202020204" pitchFamily="34" charset="77"/>
                    <a:sym typeface="Wingdings" pitchFamily="2" charset="2"/>
                  </a:rPr>
                  <a:t> Check with your Hitachi Partner Manager for release availability.</a:t>
                </a:r>
                <a:endParaRPr lang="en-US" sz="1050" baseline="0" dirty="0">
                  <a:solidFill>
                    <a:sysClr val="windowText" lastClr="000000"/>
                  </a:solidFill>
                  <a:latin typeface="Neue Haas Grotesk Text Pro" panose="020B0504020202020204" pitchFamily="34" charset="77"/>
                </a:endParaRPr>
              </a:p>
            </p:txBody>
          </p:sp>
          <p:grpSp>
            <p:nvGrpSpPr>
              <p:cNvPr id="55" name="Group 54">
                <a:extLst>
                  <a:ext uri="{FF2B5EF4-FFF2-40B4-BE49-F238E27FC236}">
                    <a16:creationId xmlns:a16="http://schemas.microsoft.com/office/drawing/2014/main" id="{2CD4C4C8-08BF-EC72-F5AC-766CB1A63DB6}"/>
                  </a:ext>
                </a:extLst>
              </p:cNvPr>
              <p:cNvGrpSpPr/>
              <p:nvPr/>
            </p:nvGrpSpPr>
            <p:grpSpPr>
              <a:xfrm>
                <a:off x="3346474" y="1868711"/>
                <a:ext cx="1775931" cy="221599"/>
                <a:chOff x="3346474" y="1899646"/>
                <a:chExt cx="1775931" cy="221599"/>
              </a:xfrm>
            </p:grpSpPr>
            <p:sp>
              <p:nvSpPr>
                <p:cNvPr id="41" name="TextBox 40">
                  <a:extLst>
                    <a:ext uri="{FF2B5EF4-FFF2-40B4-BE49-F238E27FC236}">
                      <a16:creationId xmlns:a16="http://schemas.microsoft.com/office/drawing/2014/main" id="{3EB3E5E5-3413-E72F-6876-121C0DE8AA09}"/>
                    </a:ext>
                  </a:extLst>
                </p:cNvPr>
                <p:cNvSpPr txBox="1"/>
                <p:nvPr/>
              </p:nvSpPr>
              <p:spPr>
                <a:xfrm>
                  <a:off x="3667391" y="1945343"/>
                  <a:ext cx="1455014" cy="166199"/>
                </a:xfrm>
                <a:prstGeom prst="rect">
                  <a:avLst/>
                </a:prstGeom>
                <a:noFill/>
              </p:spPr>
              <p:txBody>
                <a:bodyPr wrap="none" lIns="0" tIns="0" rIns="0" bIns="0" rtlCol="0">
                  <a:spAutoFit/>
                </a:bodyPr>
                <a:lstStyle/>
                <a:p>
                  <a:pPr algn="l">
                    <a:lnSpc>
                      <a:spcPct val="90000"/>
                    </a:lnSpc>
                    <a:spcBef>
                      <a:spcPts val="600"/>
                    </a:spcBef>
                  </a:pPr>
                  <a:r>
                    <a:rPr lang="en-US" sz="1200" b="1" baseline="0">
                      <a:latin typeface="Neue Haas Grotesk Text Pro" panose="020B0504020202020204" pitchFamily="34" charset="77"/>
                    </a:rPr>
                    <a:t>Backup &amp; Recovery</a:t>
                  </a:r>
                </a:p>
              </p:txBody>
            </p:sp>
            <p:pic>
              <p:nvPicPr>
                <p:cNvPr id="43" name="Graphic 42">
                  <a:extLst>
                    <a:ext uri="{FF2B5EF4-FFF2-40B4-BE49-F238E27FC236}">
                      <a16:creationId xmlns:a16="http://schemas.microsoft.com/office/drawing/2014/main" id="{D89A39C5-BCEC-B747-7F39-F8D6012F8A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46474" y="1899646"/>
                  <a:ext cx="246210" cy="221599"/>
                </a:xfrm>
                <a:prstGeom prst="rect">
                  <a:avLst/>
                </a:prstGeom>
              </p:spPr>
            </p:pic>
          </p:grpSp>
        </p:grpSp>
        <p:pic>
          <p:nvPicPr>
            <p:cNvPr id="18" name="Picture 17">
              <a:extLst>
                <a:ext uri="{FF2B5EF4-FFF2-40B4-BE49-F238E27FC236}">
                  <a16:creationId xmlns:a16="http://schemas.microsoft.com/office/drawing/2014/main" id="{2034D32B-3DDD-70EB-A976-5BF86F4C569E}"/>
                </a:ext>
              </a:extLst>
            </p:cNvPr>
            <p:cNvPicPr>
              <a:picLocks noChangeAspect="1"/>
            </p:cNvPicPr>
            <p:nvPr/>
          </p:nvPicPr>
          <p:blipFill>
            <a:blip r:embed="rId16"/>
            <a:stretch>
              <a:fillRect/>
            </a:stretch>
          </p:blipFill>
          <p:spPr>
            <a:xfrm>
              <a:off x="8498963" y="1686549"/>
              <a:ext cx="336695" cy="356501"/>
            </a:xfrm>
            <a:prstGeom prst="rect">
              <a:avLst/>
            </a:prstGeom>
          </p:spPr>
        </p:pic>
      </p:grpSp>
    </p:spTree>
    <p:extLst>
      <p:ext uri="{BB962C8B-B14F-4D97-AF65-F5344CB8AC3E}">
        <p14:creationId xmlns:p14="http://schemas.microsoft.com/office/powerpoint/2010/main" val="291923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3A47-ED67-C45A-D418-D0B3BA5FF0F7}"/>
              </a:ext>
            </a:extLst>
          </p:cNvPr>
          <p:cNvSpPr>
            <a:spLocks noGrp="1"/>
          </p:cNvSpPr>
          <p:nvPr>
            <p:ph type="title"/>
          </p:nvPr>
        </p:nvSpPr>
        <p:spPr>
          <a:xfrm>
            <a:off x="202688" y="53113"/>
            <a:ext cx="8683590" cy="732441"/>
          </a:xfrm>
        </p:spPr>
        <p:txBody>
          <a:bodyPr>
            <a:normAutofit/>
          </a:bodyPr>
          <a:lstStyle/>
          <a:p>
            <a:r>
              <a:rPr lang="en-US" sz="2000" dirty="0"/>
              <a:t>EverFlex | </a:t>
            </a:r>
            <a:r>
              <a:rPr lang="en-US" sz="2000" dirty="0">
                <a:solidFill>
                  <a:schemeClr val="bg1">
                    <a:lumMod val="50000"/>
                  </a:schemeClr>
                </a:solidFill>
              </a:rPr>
              <a:t>Storage as a Service (STaaS) Subscription</a:t>
            </a:r>
          </a:p>
        </p:txBody>
      </p:sp>
      <p:sp>
        <p:nvSpPr>
          <p:cNvPr id="17" name="TextBox 16">
            <a:extLst>
              <a:ext uri="{FF2B5EF4-FFF2-40B4-BE49-F238E27FC236}">
                <a16:creationId xmlns:a16="http://schemas.microsoft.com/office/drawing/2014/main" id="{E64BE891-8099-BE1A-3F0A-F514C40701C3}"/>
              </a:ext>
            </a:extLst>
          </p:cNvPr>
          <p:cNvSpPr txBox="1"/>
          <p:nvPr/>
        </p:nvSpPr>
        <p:spPr>
          <a:xfrm>
            <a:off x="1049079" y="779775"/>
            <a:ext cx="7666930" cy="523220"/>
          </a:xfrm>
          <a:prstGeom prst="rect">
            <a:avLst/>
          </a:prstGeom>
          <a:noFill/>
        </p:spPr>
        <p:txBody>
          <a:bodyPr wrap="square">
            <a:spAutoFit/>
          </a:bodyPr>
          <a:lstStyle/>
          <a:p>
            <a:pPr algn="ctr"/>
            <a:r>
              <a:rPr lang="en-US" sz="1400" u="none" strike="noStrike">
                <a:solidFill>
                  <a:srgbClr val="464646"/>
                </a:solidFill>
                <a:effectLst/>
                <a:latin typeface="Neue Haas Grotesk Text Pro" panose="020B0504020202020204" pitchFamily="34" charset="77"/>
              </a:rPr>
              <a:t>A </a:t>
            </a:r>
            <a:r>
              <a:rPr lang="en-US" sz="1400" b="1" u="none" strike="noStrike">
                <a:solidFill>
                  <a:srgbClr val="464646"/>
                </a:solidFill>
                <a:effectLst/>
                <a:latin typeface="Neue Haas Grotesk Text Pro" panose="020B0504020202020204" pitchFamily="34" charset="77"/>
              </a:rPr>
              <a:t>pay as you grow </a:t>
            </a:r>
            <a:r>
              <a:rPr lang="en-US" sz="1400" u="none" strike="noStrike">
                <a:solidFill>
                  <a:srgbClr val="464646"/>
                </a:solidFill>
                <a:effectLst/>
                <a:latin typeface="Neue Haas Grotesk Text Pro" panose="020B0504020202020204" pitchFamily="34" charset="77"/>
              </a:rPr>
              <a:t>storage service providing the ability to request, provision and manage storage – deployed at a Partner, colocation </a:t>
            </a:r>
            <a:r>
              <a:rPr lang="en-US" sz="1400">
                <a:solidFill>
                  <a:srgbClr val="464646"/>
                </a:solidFill>
                <a:latin typeface="Neue Haas Grotesk Text Pro" panose="020B0504020202020204" pitchFamily="34" charset="77"/>
              </a:rPr>
              <a:t>d</a:t>
            </a:r>
            <a:r>
              <a:rPr lang="en-US" sz="1400" u="none" strike="noStrike">
                <a:solidFill>
                  <a:srgbClr val="464646"/>
                </a:solidFill>
                <a:effectLst/>
                <a:latin typeface="Neue Haas Grotesk Text Pro" panose="020B0504020202020204" pitchFamily="34" charset="77"/>
              </a:rPr>
              <a:t>ata </a:t>
            </a:r>
            <a:r>
              <a:rPr lang="en-US" sz="1400">
                <a:solidFill>
                  <a:srgbClr val="464646"/>
                </a:solidFill>
                <a:latin typeface="Neue Haas Grotesk Text Pro" panose="020B0504020202020204" pitchFamily="34" charset="77"/>
              </a:rPr>
              <a:t>c</a:t>
            </a:r>
            <a:r>
              <a:rPr lang="en-US" sz="1400" u="none" strike="noStrike">
                <a:solidFill>
                  <a:srgbClr val="464646"/>
                </a:solidFill>
                <a:effectLst/>
                <a:latin typeface="Neue Haas Grotesk Text Pro" panose="020B0504020202020204" pitchFamily="34" charset="77"/>
              </a:rPr>
              <a:t>enter or end-customer facility.</a:t>
            </a:r>
            <a:endParaRPr lang="en-US" sz="1400">
              <a:latin typeface="Neue Haas Grotesk Text Pro" panose="020B0504020202020204" pitchFamily="34" charset="77"/>
            </a:endParaRPr>
          </a:p>
        </p:txBody>
      </p:sp>
      <p:grpSp>
        <p:nvGrpSpPr>
          <p:cNvPr id="19" name="Group 18">
            <a:extLst>
              <a:ext uri="{FF2B5EF4-FFF2-40B4-BE49-F238E27FC236}">
                <a16:creationId xmlns:a16="http://schemas.microsoft.com/office/drawing/2014/main" id="{307F49E5-79EC-46D4-DE9D-D93923CCBF1F}"/>
              </a:ext>
            </a:extLst>
          </p:cNvPr>
          <p:cNvGrpSpPr/>
          <p:nvPr/>
        </p:nvGrpSpPr>
        <p:grpSpPr>
          <a:xfrm>
            <a:off x="2047379" y="1720886"/>
            <a:ext cx="1611975" cy="2689790"/>
            <a:chOff x="2047379" y="1720886"/>
            <a:chExt cx="1611975" cy="2689790"/>
          </a:xfrm>
        </p:grpSpPr>
        <p:sp>
          <p:nvSpPr>
            <p:cNvPr id="21" name="TextBox 20">
              <a:extLst>
                <a:ext uri="{FF2B5EF4-FFF2-40B4-BE49-F238E27FC236}">
                  <a16:creationId xmlns:a16="http://schemas.microsoft.com/office/drawing/2014/main" id="{A2E6A4E3-0B83-EB6F-4432-235B25001BC1}"/>
                </a:ext>
              </a:extLst>
            </p:cNvPr>
            <p:cNvSpPr txBox="1"/>
            <p:nvPr/>
          </p:nvSpPr>
          <p:spPr>
            <a:xfrm>
              <a:off x="2064190" y="3149320"/>
              <a:ext cx="1595164" cy="332399"/>
            </a:xfrm>
            <a:prstGeom prst="rect">
              <a:avLst/>
            </a:prstGeom>
            <a:noFill/>
          </p:spPr>
          <p:txBody>
            <a:bodyPr wrap="square" lIns="0" tIns="0" rIns="0" bIns="0" rtlCol="0">
              <a:spAutoFit/>
            </a:bodyPr>
            <a:lstStyle/>
            <a:p>
              <a:pPr algn="ctr">
                <a:lnSpc>
                  <a:spcPct val="90000"/>
                </a:lnSpc>
              </a:pPr>
              <a:r>
                <a:rPr lang="en-US" sz="1200" b="1" baseline="0">
                  <a:solidFill>
                    <a:schemeClr val="accent5"/>
                  </a:solidFill>
                  <a:latin typeface="Neue Haas Grotesk Text Pro" panose="020B0504020202020204" pitchFamily="34" charset="77"/>
                </a:rPr>
                <a:t>Subscription </a:t>
              </a:r>
            </a:p>
            <a:p>
              <a:pPr algn="ctr">
                <a:lnSpc>
                  <a:spcPct val="90000"/>
                </a:lnSpc>
              </a:pPr>
              <a:r>
                <a:rPr lang="en-US" sz="1200" b="1" baseline="0">
                  <a:solidFill>
                    <a:schemeClr val="accent5"/>
                  </a:solidFill>
                  <a:latin typeface="Neue Haas Grotesk Text Pro" panose="020B0504020202020204" pitchFamily="34" charset="77"/>
                </a:rPr>
                <a:t>Based </a:t>
              </a:r>
              <a:r>
                <a:rPr lang="en-US" sz="1200" b="1">
                  <a:solidFill>
                    <a:schemeClr val="accent5"/>
                  </a:solidFill>
                  <a:latin typeface="Neue Haas Grotesk Text Pro" panose="020B0504020202020204" pitchFamily="34" charset="77"/>
                </a:rPr>
                <a:t>B</a:t>
              </a:r>
              <a:r>
                <a:rPr lang="en-US" sz="1200" b="1" baseline="0">
                  <a:solidFill>
                    <a:schemeClr val="accent5"/>
                  </a:solidFill>
                  <a:latin typeface="Neue Haas Grotesk Text Pro" panose="020B0504020202020204" pitchFamily="34" charset="77"/>
                </a:rPr>
                <a:t>illing</a:t>
              </a:r>
            </a:p>
          </p:txBody>
        </p:sp>
        <p:sp>
          <p:nvSpPr>
            <p:cNvPr id="22" name="TextBox 21">
              <a:extLst>
                <a:ext uri="{FF2B5EF4-FFF2-40B4-BE49-F238E27FC236}">
                  <a16:creationId xmlns:a16="http://schemas.microsoft.com/office/drawing/2014/main" id="{F225C287-2A79-0A1F-0D1D-1AA300968CD7}"/>
                </a:ext>
              </a:extLst>
            </p:cNvPr>
            <p:cNvSpPr txBox="1"/>
            <p:nvPr/>
          </p:nvSpPr>
          <p:spPr>
            <a:xfrm>
              <a:off x="2047379" y="3653353"/>
              <a:ext cx="1611975" cy="757323"/>
            </a:xfrm>
            <a:prstGeom prst="rect">
              <a:avLst/>
            </a:prstGeom>
            <a:noFill/>
          </p:spPr>
          <p:txBody>
            <a:bodyPr wrap="square" lIns="0" tIns="0" rIns="0" bIns="0" rtlCol="0">
              <a:spAutoFit/>
            </a:bodyPr>
            <a:lstStyle/>
            <a:p>
              <a:pPr algn="ctr">
                <a:lnSpc>
                  <a:spcPct val="114000"/>
                </a:lnSpc>
                <a:spcBef>
                  <a:spcPts val="600"/>
                </a:spcBef>
              </a:pPr>
              <a:r>
                <a:rPr lang="en-US" sz="1100" baseline="0">
                  <a:solidFill>
                    <a:sysClr val="windowText" lastClr="000000"/>
                  </a:solidFill>
                  <a:latin typeface="Neue Haas Grotesk Text Pro" panose="020B0504020202020204" pitchFamily="34" charset="77"/>
                </a:rPr>
                <a:t>Operates on an OPEX basis and rate card is provided upfront for accelerated quoting</a:t>
              </a:r>
              <a:endParaRPr lang="en-US" sz="1100"/>
            </a:p>
          </p:txBody>
        </p:sp>
        <p:sp>
          <p:nvSpPr>
            <p:cNvPr id="23" name="Chevron 66">
              <a:extLst>
                <a:ext uri="{FF2B5EF4-FFF2-40B4-BE49-F238E27FC236}">
                  <a16:creationId xmlns:a16="http://schemas.microsoft.com/office/drawing/2014/main" id="{DC0C0EA7-822A-4883-6A3B-B210BD4DAE96}"/>
                </a:ext>
              </a:extLst>
            </p:cNvPr>
            <p:cNvSpPr/>
            <p:nvPr/>
          </p:nvSpPr>
          <p:spPr>
            <a:xfrm rot="5400000">
              <a:off x="2755299" y="2611223"/>
              <a:ext cx="196135" cy="470678"/>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sp>
          <p:nvSpPr>
            <p:cNvPr id="24" name="TextBox 23">
              <a:extLst>
                <a:ext uri="{FF2B5EF4-FFF2-40B4-BE49-F238E27FC236}">
                  <a16:creationId xmlns:a16="http://schemas.microsoft.com/office/drawing/2014/main" id="{AED4D452-EB6C-A46F-127B-4B32E30DAEC6}"/>
                </a:ext>
              </a:extLst>
            </p:cNvPr>
            <p:cNvSpPr txBox="1"/>
            <p:nvPr/>
          </p:nvSpPr>
          <p:spPr>
            <a:xfrm>
              <a:off x="2644606" y="1720886"/>
              <a:ext cx="970569" cy="861774"/>
            </a:xfrm>
            <a:prstGeom prst="rect">
              <a:avLst/>
            </a:prstGeom>
            <a:noFill/>
          </p:spPr>
          <p:txBody>
            <a:bodyPr wrap="square">
              <a:spAutoFit/>
            </a:bodyPr>
            <a:lstStyle/>
            <a:p>
              <a:pPr algn="ctr"/>
              <a:r>
                <a:rPr lang="en-US" sz="1000" i="1"/>
                <a:t>Heavy </a:t>
              </a:r>
              <a:r>
                <a:rPr lang="en-US" sz="1000" b="1" i="1"/>
                <a:t>upfront costs </a:t>
              </a:r>
              <a:r>
                <a:rPr lang="en-US" sz="1000" i="1"/>
                <a:t>and hide extra costs</a:t>
              </a:r>
            </a:p>
          </p:txBody>
        </p:sp>
        <p:pic>
          <p:nvPicPr>
            <p:cNvPr id="25" name="Graphic 24">
              <a:extLst>
                <a:ext uri="{FF2B5EF4-FFF2-40B4-BE49-F238E27FC236}">
                  <a16:creationId xmlns:a16="http://schemas.microsoft.com/office/drawing/2014/main" id="{7DDA7714-57E4-32CD-6D35-EBADD436A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5904" y="1770500"/>
              <a:ext cx="441914" cy="402633"/>
            </a:xfrm>
            <a:prstGeom prst="rect">
              <a:avLst/>
            </a:prstGeom>
          </p:spPr>
        </p:pic>
      </p:grpSp>
      <p:grpSp>
        <p:nvGrpSpPr>
          <p:cNvPr id="26" name="Group 25">
            <a:extLst>
              <a:ext uri="{FF2B5EF4-FFF2-40B4-BE49-F238E27FC236}">
                <a16:creationId xmlns:a16="http://schemas.microsoft.com/office/drawing/2014/main" id="{F418D08A-0B02-062A-38AA-51389DA2AA6F}"/>
              </a:ext>
            </a:extLst>
          </p:cNvPr>
          <p:cNvGrpSpPr/>
          <p:nvPr/>
        </p:nvGrpSpPr>
        <p:grpSpPr>
          <a:xfrm>
            <a:off x="3732351" y="1510417"/>
            <a:ext cx="1628049" cy="3158641"/>
            <a:chOff x="3732351" y="1510417"/>
            <a:chExt cx="1628049" cy="3158641"/>
          </a:xfrm>
        </p:grpSpPr>
        <p:sp>
          <p:nvSpPr>
            <p:cNvPr id="27" name="Rectangle: Rounded Corners 26">
              <a:extLst>
                <a:ext uri="{FF2B5EF4-FFF2-40B4-BE49-F238E27FC236}">
                  <a16:creationId xmlns:a16="http://schemas.microsoft.com/office/drawing/2014/main" id="{F30B906F-44F0-8586-0423-3AE0191E9DAC}"/>
                </a:ext>
              </a:extLst>
            </p:cNvPr>
            <p:cNvSpPr/>
            <p:nvPr/>
          </p:nvSpPr>
          <p:spPr>
            <a:xfrm>
              <a:off x="3738928" y="1510417"/>
              <a:ext cx="1621472" cy="3158641"/>
            </a:xfrm>
            <a:prstGeom prst="roundRect">
              <a:avLst>
                <a:gd name="adj" fmla="val 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8" name="TextBox 27">
              <a:extLst>
                <a:ext uri="{FF2B5EF4-FFF2-40B4-BE49-F238E27FC236}">
                  <a16:creationId xmlns:a16="http://schemas.microsoft.com/office/drawing/2014/main" id="{58EAAC3E-C830-285B-E607-84832A10B9B1}"/>
                </a:ext>
              </a:extLst>
            </p:cNvPr>
            <p:cNvSpPr txBox="1"/>
            <p:nvPr/>
          </p:nvSpPr>
          <p:spPr>
            <a:xfrm>
              <a:off x="4129170" y="3149320"/>
              <a:ext cx="885659" cy="332399"/>
            </a:xfrm>
            <a:prstGeom prst="rect">
              <a:avLst/>
            </a:prstGeom>
            <a:noFill/>
          </p:spPr>
          <p:txBody>
            <a:bodyPr wrap="square" lIns="0" tIns="0" rIns="0" bIns="0" rtlCol="0">
              <a:spAutoFit/>
            </a:bodyPr>
            <a:lstStyle/>
            <a:p>
              <a:pPr algn="ctr">
                <a:lnSpc>
                  <a:spcPct val="90000"/>
                </a:lnSpc>
              </a:pPr>
              <a:r>
                <a:rPr lang="en-US" sz="1200" b="1" baseline="0">
                  <a:solidFill>
                    <a:schemeClr val="accent5"/>
                  </a:solidFill>
                  <a:latin typeface="Neue Haas Grotesk Text Pro" panose="020B0504020202020204" pitchFamily="34" charset="77"/>
                </a:rPr>
                <a:t>Tiers &amp; Bands</a:t>
              </a:r>
            </a:p>
          </p:txBody>
        </p:sp>
        <p:sp>
          <p:nvSpPr>
            <p:cNvPr id="29" name="TextBox 28">
              <a:extLst>
                <a:ext uri="{FF2B5EF4-FFF2-40B4-BE49-F238E27FC236}">
                  <a16:creationId xmlns:a16="http://schemas.microsoft.com/office/drawing/2014/main" id="{A80F8FEE-2AF2-06CB-4DEF-3269665E8F2E}"/>
                </a:ext>
              </a:extLst>
            </p:cNvPr>
            <p:cNvSpPr txBox="1"/>
            <p:nvPr/>
          </p:nvSpPr>
          <p:spPr>
            <a:xfrm>
              <a:off x="3732351" y="3653353"/>
              <a:ext cx="1611975" cy="834267"/>
            </a:xfrm>
            <a:prstGeom prst="rect">
              <a:avLst/>
            </a:prstGeom>
            <a:noFill/>
          </p:spPr>
          <p:txBody>
            <a:bodyPr wrap="square" lIns="0" tIns="0" rIns="0" bIns="0" rtlCol="0">
              <a:spAutoFit/>
            </a:bodyPr>
            <a:lstStyle/>
            <a:p>
              <a:pPr algn="ctr">
                <a:lnSpc>
                  <a:spcPct val="114000"/>
                </a:lnSpc>
                <a:spcBef>
                  <a:spcPts val="600"/>
                </a:spcBef>
              </a:pPr>
              <a:r>
                <a:rPr lang="en-US" sz="1100">
                  <a:solidFill>
                    <a:sysClr val="windowText" lastClr="000000"/>
                  </a:solidFill>
                  <a:latin typeface="Neue Haas Grotesk Text Pro" panose="020B0504020202020204" pitchFamily="34" charset="77"/>
                </a:rPr>
                <a:t>Tiers</a:t>
              </a:r>
              <a:r>
                <a:rPr lang="en-US" sz="1100" baseline="0">
                  <a:solidFill>
                    <a:sysClr val="windowText" lastClr="000000"/>
                  </a:solidFill>
                  <a:latin typeface="Neue Haas Grotesk Text Pro" panose="020B0504020202020204" pitchFamily="34" charset="77"/>
                </a:rPr>
                <a:t> for Performance </a:t>
              </a:r>
              <a:r>
                <a:rPr lang="en-US" sz="1100">
                  <a:solidFill>
                    <a:sysClr val="windowText" lastClr="000000"/>
                  </a:solidFill>
                  <a:latin typeface="Neue Haas Grotesk Text Pro" panose="020B0504020202020204" pitchFamily="34" charset="77"/>
                </a:rPr>
                <a:t>Bands for Capacity</a:t>
              </a:r>
              <a:endParaRPr lang="en-US" sz="1100" baseline="0">
                <a:solidFill>
                  <a:sysClr val="windowText" lastClr="000000"/>
                </a:solidFill>
                <a:latin typeface="Neue Haas Grotesk Text Pro" panose="020B0504020202020204" pitchFamily="34" charset="77"/>
              </a:endParaRPr>
            </a:p>
            <a:p>
              <a:pPr algn="ctr">
                <a:lnSpc>
                  <a:spcPct val="114000"/>
                </a:lnSpc>
                <a:spcBef>
                  <a:spcPts val="600"/>
                </a:spcBef>
              </a:pPr>
              <a:r>
                <a:rPr lang="en-US" sz="1100" baseline="0">
                  <a:solidFill>
                    <a:sysClr val="windowText" lastClr="000000"/>
                  </a:solidFill>
                  <a:latin typeface="Neue Haas Grotesk Text Pro" panose="020B0504020202020204" pitchFamily="34" charset="77"/>
                </a:rPr>
                <a:t>As low as 50TB</a:t>
              </a:r>
              <a:r>
                <a:rPr lang="en-US" sz="1100">
                  <a:solidFill>
                    <a:sysClr val="windowText" lastClr="000000"/>
                  </a:solidFill>
                  <a:latin typeface="Neue Haas Grotesk Text Pro" panose="020B0504020202020204" pitchFamily="34" charset="77"/>
                </a:rPr>
                <a:t>               </a:t>
              </a:r>
              <a:r>
                <a:rPr lang="en-US" sz="1100" baseline="0">
                  <a:solidFill>
                    <a:sysClr val="windowText" lastClr="000000"/>
                  </a:solidFill>
                  <a:latin typeface="Neue Haas Grotesk Text Pro" panose="020B0504020202020204" pitchFamily="34" charset="77"/>
                </a:rPr>
                <a:t>1 to 5 years</a:t>
              </a:r>
              <a:endParaRPr lang="en-US" sz="1100"/>
            </a:p>
          </p:txBody>
        </p:sp>
        <p:sp>
          <p:nvSpPr>
            <p:cNvPr id="30" name="Chevron 72">
              <a:extLst>
                <a:ext uri="{FF2B5EF4-FFF2-40B4-BE49-F238E27FC236}">
                  <a16:creationId xmlns:a16="http://schemas.microsoft.com/office/drawing/2014/main" id="{B561895D-AF5E-75B4-CD26-1A577F8E599D}"/>
                </a:ext>
              </a:extLst>
            </p:cNvPr>
            <p:cNvSpPr/>
            <p:nvPr/>
          </p:nvSpPr>
          <p:spPr>
            <a:xfrm rot="5400000">
              <a:off x="4451597" y="2611223"/>
              <a:ext cx="196135" cy="470678"/>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sp>
          <p:nvSpPr>
            <p:cNvPr id="31" name="TextBox 30">
              <a:extLst>
                <a:ext uri="{FF2B5EF4-FFF2-40B4-BE49-F238E27FC236}">
                  <a16:creationId xmlns:a16="http://schemas.microsoft.com/office/drawing/2014/main" id="{35867451-22C2-644B-59A0-0EC6EA4FCE09}"/>
                </a:ext>
              </a:extLst>
            </p:cNvPr>
            <p:cNvSpPr txBox="1"/>
            <p:nvPr/>
          </p:nvSpPr>
          <p:spPr>
            <a:xfrm>
              <a:off x="4233377" y="1734305"/>
              <a:ext cx="1087838" cy="707886"/>
            </a:xfrm>
            <a:prstGeom prst="rect">
              <a:avLst/>
            </a:prstGeom>
            <a:noFill/>
          </p:spPr>
          <p:txBody>
            <a:bodyPr wrap="square">
              <a:spAutoFit/>
            </a:bodyPr>
            <a:lstStyle/>
            <a:p>
              <a:pPr algn="ctr"/>
              <a:r>
                <a:rPr lang="en-US" sz="1000" b="1" i="1"/>
                <a:t>Complex </a:t>
              </a:r>
              <a:r>
                <a:rPr lang="en-US" sz="1000" i="1"/>
                <a:t>decision and </a:t>
              </a:r>
              <a:r>
                <a:rPr lang="en-US" sz="1000" b="1" i="1"/>
                <a:t>endless </a:t>
              </a:r>
              <a:r>
                <a:rPr lang="en-US" sz="1000" i="1"/>
                <a:t>options</a:t>
              </a:r>
            </a:p>
          </p:txBody>
        </p:sp>
        <p:pic>
          <p:nvPicPr>
            <p:cNvPr id="68" name="Graphic 67">
              <a:extLst>
                <a:ext uri="{FF2B5EF4-FFF2-40B4-BE49-F238E27FC236}">
                  <a16:creationId xmlns:a16="http://schemas.microsoft.com/office/drawing/2014/main" id="{AFE41444-B6C8-CDB7-6D9B-B4A3AA6432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9286" y="1798888"/>
              <a:ext cx="354091" cy="345857"/>
            </a:xfrm>
            <a:prstGeom prst="rect">
              <a:avLst/>
            </a:prstGeom>
          </p:spPr>
        </p:pic>
      </p:grpSp>
      <p:grpSp>
        <p:nvGrpSpPr>
          <p:cNvPr id="74" name="Group 73">
            <a:extLst>
              <a:ext uri="{FF2B5EF4-FFF2-40B4-BE49-F238E27FC236}">
                <a16:creationId xmlns:a16="http://schemas.microsoft.com/office/drawing/2014/main" id="{75EC09A7-017D-30B8-4089-B5F9FA95F509}"/>
              </a:ext>
            </a:extLst>
          </p:cNvPr>
          <p:cNvGrpSpPr/>
          <p:nvPr/>
        </p:nvGrpSpPr>
        <p:grpSpPr>
          <a:xfrm>
            <a:off x="5481027" y="1700602"/>
            <a:ext cx="1570924" cy="2710074"/>
            <a:chOff x="5481027" y="1700602"/>
            <a:chExt cx="1570924" cy="2710074"/>
          </a:xfrm>
        </p:grpSpPr>
        <p:sp>
          <p:nvSpPr>
            <p:cNvPr id="75" name="TextBox 74">
              <a:extLst>
                <a:ext uri="{FF2B5EF4-FFF2-40B4-BE49-F238E27FC236}">
                  <a16:creationId xmlns:a16="http://schemas.microsoft.com/office/drawing/2014/main" id="{E109D4E1-A5CA-284A-1EBA-E48D053818FF}"/>
                </a:ext>
              </a:extLst>
            </p:cNvPr>
            <p:cNvSpPr txBox="1"/>
            <p:nvPr/>
          </p:nvSpPr>
          <p:spPr>
            <a:xfrm>
              <a:off x="5556203" y="3149320"/>
              <a:ext cx="1432928" cy="332399"/>
            </a:xfrm>
            <a:prstGeom prst="rect">
              <a:avLst/>
            </a:prstGeom>
            <a:noFill/>
          </p:spPr>
          <p:txBody>
            <a:bodyPr wrap="square" lIns="0" tIns="0" rIns="0" bIns="0" rtlCol="0">
              <a:spAutoFit/>
            </a:bodyPr>
            <a:lstStyle/>
            <a:p>
              <a:pPr algn="ctr">
                <a:lnSpc>
                  <a:spcPct val="90000"/>
                </a:lnSpc>
              </a:pPr>
              <a:r>
                <a:rPr lang="en-US" sz="1200" b="1">
                  <a:solidFill>
                    <a:schemeClr val="accent5"/>
                  </a:solidFill>
                  <a:latin typeface="Neue Haas Grotesk Text Pro" panose="020B0504020202020204" pitchFamily="34" charset="77"/>
                </a:rPr>
                <a:t>CSP</a:t>
              </a:r>
              <a:r>
                <a:rPr lang="en-US" sz="1200" b="1" baseline="0">
                  <a:solidFill>
                    <a:schemeClr val="accent5"/>
                  </a:solidFill>
                  <a:latin typeface="Neue Haas Grotesk Text Pro" panose="020B0504020202020204" pitchFamily="34" charset="77"/>
                </a:rPr>
                <a:t> &amp; Resell Models</a:t>
              </a:r>
            </a:p>
          </p:txBody>
        </p:sp>
        <p:sp>
          <p:nvSpPr>
            <p:cNvPr id="77" name="TextBox 76">
              <a:extLst>
                <a:ext uri="{FF2B5EF4-FFF2-40B4-BE49-F238E27FC236}">
                  <a16:creationId xmlns:a16="http://schemas.microsoft.com/office/drawing/2014/main" id="{83C0B909-162C-EB24-7694-4CC8EDD12697}"/>
                </a:ext>
              </a:extLst>
            </p:cNvPr>
            <p:cNvSpPr txBox="1"/>
            <p:nvPr/>
          </p:nvSpPr>
          <p:spPr>
            <a:xfrm>
              <a:off x="5550010" y="3653353"/>
              <a:ext cx="1501941" cy="757323"/>
            </a:xfrm>
            <a:prstGeom prst="rect">
              <a:avLst/>
            </a:prstGeom>
            <a:noFill/>
          </p:spPr>
          <p:txBody>
            <a:bodyPr wrap="square" lIns="0" tIns="0" rIns="0" bIns="0" rtlCol="0">
              <a:spAutoFit/>
            </a:bodyPr>
            <a:lstStyle/>
            <a:p>
              <a:pPr algn="ctr">
                <a:lnSpc>
                  <a:spcPct val="114000"/>
                </a:lnSpc>
                <a:spcBef>
                  <a:spcPts val="600"/>
                </a:spcBef>
              </a:pPr>
              <a:r>
                <a:rPr lang="en-US" sz="1100" baseline="0">
                  <a:solidFill>
                    <a:sysClr val="windowText" lastClr="000000"/>
                  </a:solidFill>
                  <a:latin typeface="Neue Haas Grotesk Text Pro" panose="020B0504020202020204" pitchFamily="34" charset="77"/>
                </a:rPr>
                <a:t>Allowing partners to choose their level of management involvement </a:t>
              </a:r>
              <a:endParaRPr lang="en-US" sz="1100"/>
            </a:p>
          </p:txBody>
        </p:sp>
        <p:sp>
          <p:nvSpPr>
            <p:cNvPr id="78" name="Chevron 84">
              <a:extLst>
                <a:ext uri="{FF2B5EF4-FFF2-40B4-BE49-F238E27FC236}">
                  <a16:creationId xmlns:a16="http://schemas.microsoft.com/office/drawing/2014/main" id="{23660621-C1B0-9E7C-E769-78ADA5FD8B48}"/>
                </a:ext>
              </a:extLst>
            </p:cNvPr>
            <p:cNvSpPr/>
            <p:nvPr/>
          </p:nvSpPr>
          <p:spPr>
            <a:xfrm rot="5400000">
              <a:off x="6147896" y="2611223"/>
              <a:ext cx="196135" cy="470678"/>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sp>
          <p:nvSpPr>
            <p:cNvPr id="81" name="TextBox 80">
              <a:extLst>
                <a:ext uri="{FF2B5EF4-FFF2-40B4-BE49-F238E27FC236}">
                  <a16:creationId xmlns:a16="http://schemas.microsoft.com/office/drawing/2014/main" id="{ACFB6002-11C8-E819-CCF8-39E921A4B19E}"/>
                </a:ext>
              </a:extLst>
            </p:cNvPr>
            <p:cNvSpPr txBox="1"/>
            <p:nvPr/>
          </p:nvSpPr>
          <p:spPr>
            <a:xfrm>
              <a:off x="5888620" y="1700602"/>
              <a:ext cx="1032921" cy="707886"/>
            </a:xfrm>
            <a:prstGeom prst="rect">
              <a:avLst/>
            </a:prstGeom>
            <a:noFill/>
          </p:spPr>
          <p:txBody>
            <a:bodyPr wrap="square">
              <a:spAutoFit/>
            </a:bodyPr>
            <a:lstStyle/>
            <a:p>
              <a:pPr algn="ctr"/>
              <a:r>
                <a:rPr lang="en-US" sz="1000"/>
                <a:t>Provider's cloud </a:t>
              </a:r>
              <a:r>
                <a:rPr lang="en-US" sz="1000" b="1"/>
                <a:t>storage commitment</a:t>
              </a:r>
              <a:r>
                <a:rPr lang="en-US" sz="1000"/>
                <a:t> fear</a:t>
              </a:r>
              <a:endParaRPr lang="en-US" sz="1000" i="1"/>
            </a:p>
          </p:txBody>
        </p:sp>
        <p:pic>
          <p:nvPicPr>
            <p:cNvPr id="86" name="Graphic 85">
              <a:extLst>
                <a:ext uri="{FF2B5EF4-FFF2-40B4-BE49-F238E27FC236}">
                  <a16:creationId xmlns:a16="http://schemas.microsoft.com/office/drawing/2014/main" id="{FE5E7A6E-3253-F84F-FC11-3DEB869140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1027" y="1784993"/>
              <a:ext cx="400336" cy="373647"/>
            </a:xfrm>
            <a:prstGeom prst="rect">
              <a:avLst/>
            </a:prstGeom>
          </p:spPr>
        </p:pic>
      </p:grpSp>
      <p:grpSp>
        <p:nvGrpSpPr>
          <p:cNvPr id="93" name="Group 92">
            <a:extLst>
              <a:ext uri="{FF2B5EF4-FFF2-40B4-BE49-F238E27FC236}">
                <a16:creationId xmlns:a16="http://schemas.microsoft.com/office/drawing/2014/main" id="{786DC784-D60C-480A-E026-41D05F7F4712}"/>
              </a:ext>
            </a:extLst>
          </p:cNvPr>
          <p:cNvGrpSpPr/>
          <p:nvPr/>
        </p:nvGrpSpPr>
        <p:grpSpPr>
          <a:xfrm>
            <a:off x="7116937" y="1516606"/>
            <a:ext cx="1788505" cy="3152452"/>
            <a:chOff x="7116937" y="1516606"/>
            <a:chExt cx="1788505" cy="3152452"/>
          </a:xfrm>
        </p:grpSpPr>
        <p:sp>
          <p:nvSpPr>
            <p:cNvPr id="94" name="Rectangle: Rounded Corners 93">
              <a:extLst>
                <a:ext uri="{FF2B5EF4-FFF2-40B4-BE49-F238E27FC236}">
                  <a16:creationId xmlns:a16="http://schemas.microsoft.com/office/drawing/2014/main" id="{0B5ED079-573C-CD52-1910-440A1BC712F2}"/>
                </a:ext>
              </a:extLst>
            </p:cNvPr>
            <p:cNvSpPr/>
            <p:nvPr/>
          </p:nvSpPr>
          <p:spPr>
            <a:xfrm>
              <a:off x="7116937" y="1516606"/>
              <a:ext cx="1788505" cy="3152452"/>
            </a:xfrm>
            <a:prstGeom prst="roundRect">
              <a:avLst>
                <a:gd name="adj" fmla="val 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95" name="TextBox 94">
              <a:extLst>
                <a:ext uri="{FF2B5EF4-FFF2-40B4-BE49-F238E27FC236}">
                  <a16:creationId xmlns:a16="http://schemas.microsoft.com/office/drawing/2014/main" id="{B995064F-DE39-3D37-170F-CF764594F8BE}"/>
                </a:ext>
              </a:extLst>
            </p:cNvPr>
            <p:cNvSpPr txBox="1"/>
            <p:nvPr/>
          </p:nvSpPr>
          <p:spPr>
            <a:xfrm>
              <a:off x="7161212" y="3149320"/>
              <a:ext cx="1595164" cy="332399"/>
            </a:xfrm>
            <a:prstGeom prst="rect">
              <a:avLst/>
            </a:prstGeom>
            <a:noFill/>
          </p:spPr>
          <p:txBody>
            <a:bodyPr wrap="square" lIns="0" tIns="0" rIns="0" bIns="0" rtlCol="0">
              <a:spAutoFit/>
            </a:bodyPr>
            <a:lstStyle/>
            <a:p>
              <a:pPr algn="ctr">
                <a:lnSpc>
                  <a:spcPct val="90000"/>
                </a:lnSpc>
              </a:pPr>
              <a:r>
                <a:rPr lang="en-US" sz="1200" b="1" baseline="0" err="1">
                  <a:solidFill>
                    <a:schemeClr val="accent5"/>
                  </a:solidFill>
                  <a:latin typeface="Neue Haas Grotesk Text Pro" panose="020B0504020202020204" pitchFamily="34" charset="77"/>
                </a:rPr>
                <a:t>EverFlex</a:t>
              </a:r>
              <a:r>
                <a:rPr lang="en-US" sz="1200" b="1" baseline="0">
                  <a:solidFill>
                    <a:schemeClr val="accent5"/>
                  </a:solidFill>
                  <a:latin typeface="Neue Haas Grotesk Text Pro" panose="020B0504020202020204" pitchFamily="34" charset="77"/>
                </a:rPr>
                <a:t> </a:t>
              </a:r>
            </a:p>
            <a:p>
              <a:pPr algn="ctr">
                <a:lnSpc>
                  <a:spcPct val="90000"/>
                </a:lnSpc>
              </a:pPr>
              <a:r>
                <a:rPr lang="en-US" sz="1200" b="1" baseline="0">
                  <a:solidFill>
                    <a:schemeClr val="accent5"/>
                  </a:solidFill>
                  <a:latin typeface="Neue Haas Grotesk Text Pro" panose="020B0504020202020204" pitchFamily="34" charset="77"/>
                </a:rPr>
                <a:t>Control</a:t>
              </a:r>
            </a:p>
          </p:txBody>
        </p:sp>
        <p:sp>
          <p:nvSpPr>
            <p:cNvPr id="97" name="TextBox 96">
              <a:extLst>
                <a:ext uri="{FF2B5EF4-FFF2-40B4-BE49-F238E27FC236}">
                  <a16:creationId xmlns:a16="http://schemas.microsoft.com/office/drawing/2014/main" id="{775DDCB6-7C39-1B89-8794-BE85A5C8E7A0}"/>
                </a:ext>
              </a:extLst>
            </p:cNvPr>
            <p:cNvSpPr txBox="1"/>
            <p:nvPr/>
          </p:nvSpPr>
          <p:spPr>
            <a:xfrm>
              <a:off x="7257882" y="3564985"/>
              <a:ext cx="1595164" cy="1027269"/>
            </a:xfrm>
            <a:prstGeom prst="rect">
              <a:avLst/>
            </a:prstGeom>
            <a:noFill/>
          </p:spPr>
          <p:txBody>
            <a:bodyPr wrap="square" lIns="0" tIns="0" rIns="0" bIns="0" rtlCol="0">
              <a:spAutoFit/>
            </a:bodyPr>
            <a:lstStyle/>
            <a:p>
              <a:pPr algn="ctr">
                <a:lnSpc>
                  <a:spcPct val="114000"/>
                </a:lnSpc>
                <a:spcBef>
                  <a:spcPts val="600"/>
                </a:spcBef>
              </a:pPr>
              <a:r>
                <a:rPr lang="en-US" sz="1100" baseline="0">
                  <a:solidFill>
                    <a:sysClr val="windowText" lastClr="000000"/>
                  </a:solidFill>
                  <a:latin typeface="Neue Haas Grotesk Text Pro" panose="020B0504020202020204" pitchFamily="34" charset="77"/>
                </a:rPr>
                <a:t>One console to manage quote to cash and provisioning</a:t>
              </a:r>
            </a:p>
            <a:p>
              <a:pPr algn="ctr">
                <a:lnSpc>
                  <a:spcPct val="114000"/>
                </a:lnSpc>
                <a:spcBef>
                  <a:spcPts val="600"/>
                </a:spcBef>
              </a:pPr>
              <a:r>
                <a:rPr lang="en-US" sz="1100">
                  <a:solidFill>
                    <a:sysClr val="windowText" lastClr="000000"/>
                  </a:solidFill>
                  <a:latin typeface="Neue Haas Grotesk Text Pro" panose="020B0504020202020204" pitchFamily="34" charset="77"/>
                </a:rPr>
                <a:t>Hitachi Services Manager</a:t>
              </a:r>
              <a:endParaRPr lang="en-US" sz="1100"/>
            </a:p>
          </p:txBody>
        </p:sp>
        <p:sp>
          <p:nvSpPr>
            <p:cNvPr id="98" name="Chevron 90">
              <a:extLst>
                <a:ext uri="{FF2B5EF4-FFF2-40B4-BE49-F238E27FC236}">
                  <a16:creationId xmlns:a16="http://schemas.microsoft.com/office/drawing/2014/main" id="{563C2487-27B4-85C9-2BC9-BA26FE19B026}"/>
                </a:ext>
              </a:extLst>
            </p:cNvPr>
            <p:cNvSpPr/>
            <p:nvPr/>
          </p:nvSpPr>
          <p:spPr>
            <a:xfrm rot="5400000">
              <a:off x="7957397" y="2611223"/>
              <a:ext cx="196135" cy="470678"/>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sp>
          <p:nvSpPr>
            <p:cNvPr id="99" name="TextBox 98">
              <a:extLst>
                <a:ext uri="{FF2B5EF4-FFF2-40B4-BE49-F238E27FC236}">
                  <a16:creationId xmlns:a16="http://schemas.microsoft.com/office/drawing/2014/main" id="{A0A67DCB-B63B-BA30-8595-41B10D468E64}"/>
                </a:ext>
              </a:extLst>
            </p:cNvPr>
            <p:cNvSpPr txBox="1"/>
            <p:nvPr/>
          </p:nvSpPr>
          <p:spPr>
            <a:xfrm>
              <a:off x="7764033" y="1770500"/>
              <a:ext cx="1014220" cy="707886"/>
            </a:xfrm>
            <a:prstGeom prst="rect">
              <a:avLst/>
            </a:prstGeom>
            <a:noFill/>
          </p:spPr>
          <p:txBody>
            <a:bodyPr wrap="square">
              <a:spAutoFit/>
            </a:bodyPr>
            <a:lstStyle/>
            <a:p>
              <a:pPr algn="ctr"/>
              <a:r>
                <a:rPr lang="en-US" sz="1000" b="1" i="1"/>
                <a:t>Multiple tools </a:t>
              </a:r>
              <a:r>
                <a:rPr lang="en-US" sz="1000" i="1"/>
                <a:t>to manage multiple solutions</a:t>
              </a:r>
            </a:p>
          </p:txBody>
        </p:sp>
        <p:pic>
          <p:nvPicPr>
            <p:cNvPr id="100" name="Graphic 99">
              <a:extLst>
                <a:ext uri="{FF2B5EF4-FFF2-40B4-BE49-F238E27FC236}">
                  <a16:creationId xmlns:a16="http://schemas.microsoft.com/office/drawing/2014/main" id="{914B64AA-B4C2-0D5C-A0AD-FFB7A6371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5858" y="1805151"/>
              <a:ext cx="341267" cy="333331"/>
            </a:xfrm>
            <a:prstGeom prst="rect">
              <a:avLst/>
            </a:prstGeom>
          </p:spPr>
        </p:pic>
      </p:grpSp>
      <p:sp>
        <p:nvSpPr>
          <p:cNvPr id="101" name="Rounded Rectangle 16">
            <a:extLst>
              <a:ext uri="{FF2B5EF4-FFF2-40B4-BE49-F238E27FC236}">
                <a16:creationId xmlns:a16="http://schemas.microsoft.com/office/drawing/2014/main" id="{537279C6-739C-96CF-0352-2D0B39629A96}"/>
              </a:ext>
            </a:extLst>
          </p:cNvPr>
          <p:cNvSpPr/>
          <p:nvPr/>
        </p:nvSpPr>
        <p:spPr>
          <a:xfrm>
            <a:off x="264160" y="777976"/>
            <a:ext cx="8622118" cy="551247"/>
          </a:xfrm>
          <a:prstGeom prst="roundRect">
            <a:avLst>
              <a:gd name="adj" fmla="val 50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solidFill>
                <a:schemeClr val="tx2"/>
              </a:solidFill>
              <a:latin typeface="Times New Roman" panose="02020603050405020304" pitchFamily="18" charset="0"/>
              <a:cs typeface="Times New Roman" panose="02020603050405020304" pitchFamily="18" charset="0"/>
            </a:endParaRPr>
          </a:p>
        </p:txBody>
      </p:sp>
      <p:grpSp>
        <p:nvGrpSpPr>
          <p:cNvPr id="102" name="Group 101">
            <a:extLst>
              <a:ext uri="{FF2B5EF4-FFF2-40B4-BE49-F238E27FC236}">
                <a16:creationId xmlns:a16="http://schemas.microsoft.com/office/drawing/2014/main" id="{3EE1A6E5-B2AC-2E5C-8C9F-63A7294784A6}"/>
              </a:ext>
            </a:extLst>
          </p:cNvPr>
          <p:cNvGrpSpPr/>
          <p:nvPr/>
        </p:nvGrpSpPr>
        <p:grpSpPr>
          <a:xfrm>
            <a:off x="78852" y="972918"/>
            <a:ext cx="1908367" cy="3696140"/>
            <a:chOff x="78852" y="972918"/>
            <a:chExt cx="1908367" cy="3696140"/>
          </a:xfrm>
        </p:grpSpPr>
        <p:sp>
          <p:nvSpPr>
            <p:cNvPr id="103" name="TextBox 102">
              <a:extLst>
                <a:ext uri="{FF2B5EF4-FFF2-40B4-BE49-F238E27FC236}">
                  <a16:creationId xmlns:a16="http://schemas.microsoft.com/office/drawing/2014/main" id="{8BFC3049-4B06-61C3-E99B-AFBC40896EEB}"/>
                </a:ext>
              </a:extLst>
            </p:cNvPr>
            <p:cNvSpPr txBox="1"/>
            <p:nvPr/>
          </p:nvSpPr>
          <p:spPr>
            <a:xfrm rot="16200000">
              <a:off x="-478485" y="3783602"/>
              <a:ext cx="1308573" cy="193899"/>
            </a:xfrm>
            <a:prstGeom prst="rect">
              <a:avLst/>
            </a:prstGeom>
            <a:noFill/>
          </p:spPr>
          <p:txBody>
            <a:bodyPr wrap="square" lIns="0" tIns="0" rIns="0" bIns="0" rtlCol="0">
              <a:spAutoFit/>
            </a:bodyPr>
            <a:lstStyle/>
            <a:p>
              <a:pPr algn="ctr">
                <a:lnSpc>
                  <a:spcPct val="90000"/>
                </a:lnSpc>
              </a:pPr>
              <a:r>
                <a:rPr lang="en-US" sz="1400" b="1" baseline="0">
                  <a:solidFill>
                    <a:srgbClr val="C00000"/>
                  </a:solidFill>
                  <a:latin typeface="Neue Haas Grotesk Text Pro" panose="020B0504020202020204" pitchFamily="34" charset="77"/>
                </a:rPr>
                <a:t>Solution</a:t>
              </a:r>
            </a:p>
          </p:txBody>
        </p:sp>
        <p:sp>
          <p:nvSpPr>
            <p:cNvPr id="104" name="TextBox 103">
              <a:extLst>
                <a:ext uri="{FF2B5EF4-FFF2-40B4-BE49-F238E27FC236}">
                  <a16:creationId xmlns:a16="http://schemas.microsoft.com/office/drawing/2014/main" id="{73718E0F-146A-0C40-C6BD-C9980D928F5F}"/>
                </a:ext>
              </a:extLst>
            </p:cNvPr>
            <p:cNvSpPr txBox="1"/>
            <p:nvPr/>
          </p:nvSpPr>
          <p:spPr>
            <a:xfrm rot="16200000">
              <a:off x="-610521" y="1673550"/>
              <a:ext cx="1595164" cy="193899"/>
            </a:xfrm>
            <a:prstGeom prst="rect">
              <a:avLst/>
            </a:prstGeom>
            <a:noFill/>
          </p:spPr>
          <p:txBody>
            <a:bodyPr wrap="square" lIns="0" tIns="0" rIns="0" bIns="0" rtlCol="0">
              <a:spAutoFit/>
            </a:bodyPr>
            <a:lstStyle/>
            <a:p>
              <a:pPr>
                <a:lnSpc>
                  <a:spcPct val="90000"/>
                </a:lnSpc>
              </a:pPr>
              <a:r>
                <a:rPr lang="en-US" sz="1400" b="1" baseline="0">
                  <a:solidFill>
                    <a:srgbClr val="C00000"/>
                  </a:solidFill>
                  <a:latin typeface="Neue Haas Grotesk Text Pro" panose="020B0504020202020204" pitchFamily="34" charset="77"/>
                </a:rPr>
                <a:t>Challenge</a:t>
              </a:r>
            </a:p>
          </p:txBody>
        </p:sp>
        <p:grpSp>
          <p:nvGrpSpPr>
            <p:cNvPr id="105" name="Group 104">
              <a:extLst>
                <a:ext uri="{FF2B5EF4-FFF2-40B4-BE49-F238E27FC236}">
                  <a16:creationId xmlns:a16="http://schemas.microsoft.com/office/drawing/2014/main" id="{E2B054EF-B5A4-DD31-1D31-309806AF182A}"/>
                </a:ext>
              </a:extLst>
            </p:cNvPr>
            <p:cNvGrpSpPr/>
            <p:nvPr/>
          </p:nvGrpSpPr>
          <p:grpSpPr>
            <a:xfrm>
              <a:off x="365747" y="1510417"/>
              <a:ext cx="1621472" cy="3158641"/>
              <a:chOff x="365747" y="1510417"/>
              <a:chExt cx="1621472" cy="3158641"/>
            </a:xfrm>
          </p:grpSpPr>
          <p:sp>
            <p:nvSpPr>
              <p:cNvPr id="106" name="Rectangle: Rounded Corners 105">
                <a:extLst>
                  <a:ext uri="{FF2B5EF4-FFF2-40B4-BE49-F238E27FC236}">
                    <a16:creationId xmlns:a16="http://schemas.microsoft.com/office/drawing/2014/main" id="{1888EA9E-A9F7-0CA9-BEC2-8507DB6E348B}"/>
                  </a:ext>
                </a:extLst>
              </p:cNvPr>
              <p:cNvSpPr/>
              <p:nvPr/>
            </p:nvSpPr>
            <p:spPr>
              <a:xfrm>
                <a:off x="365747" y="1510417"/>
                <a:ext cx="1621472" cy="3158641"/>
              </a:xfrm>
              <a:prstGeom prst="roundRect">
                <a:avLst>
                  <a:gd name="adj" fmla="val 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7" name="TextBox 106">
                <a:extLst>
                  <a:ext uri="{FF2B5EF4-FFF2-40B4-BE49-F238E27FC236}">
                    <a16:creationId xmlns:a16="http://schemas.microsoft.com/office/drawing/2014/main" id="{96C60312-8D86-0403-0A0C-8DAEB49A93B6}"/>
                  </a:ext>
                </a:extLst>
              </p:cNvPr>
              <p:cNvSpPr txBox="1"/>
              <p:nvPr/>
            </p:nvSpPr>
            <p:spPr>
              <a:xfrm>
                <a:off x="369721" y="3151452"/>
                <a:ext cx="1595164" cy="332399"/>
              </a:xfrm>
              <a:prstGeom prst="rect">
                <a:avLst/>
              </a:prstGeom>
              <a:noFill/>
            </p:spPr>
            <p:txBody>
              <a:bodyPr wrap="square" lIns="0" tIns="0" rIns="0" bIns="0" rtlCol="0">
                <a:spAutoFit/>
              </a:bodyPr>
              <a:lstStyle/>
              <a:p>
                <a:pPr algn="ctr">
                  <a:lnSpc>
                    <a:spcPct val="90000"/>
                  </a:lnSpc>
                </a:pPr>
                <a:r>
                  <a:rPr lang="en-US" sz="1200" b="1" baseline="0">
                    <a:solidFill>
                      <a:schemeClr val="accent5"/>
                    </a:solidFill>
                    <a:latin typeface="Neue Haas Grotesk Text Pro" panose="020B0504020202020204" pitchFamily="34" charset="77"/>
                  </a:rPr>
                  <a:t>Predefined</a:t>
                </a:r>
              </a:p>
              <a:p>
                <a:pPr algn="ctr">
                  <a:lnSpc>
                    <a:spcPct val="90000"/>
                  </a:lnSpc>
                </a:pPr>
                <a:r>
                  <a:rPr lang="en-US" sz="1200" b="1" baseline="0">
                    <a:solidFill>
                      <a:schemeClr val="accent5"/>
                    </a:solidFill>
                    <a:latin typeface="Neue Haas Grotesk Text Pro" panose="020B0504020202020204" pitchFamily="34" charset="77"/>
                  </a:rPr>
                  <a:t>Architecture</a:t>
                </a:r>
              </a:p>
            </p:txBody>
          </p:sp>
          <p:sp>
            <p:nvSpPr>
              <p:cNvPr id="108" name="TextBox 107">
                <a:extLst>
                  <a:ext uri="{FF2B5EF4-FFF2-40B4-BE49-F238E27FC236}">
                    <a16:creationId xmlns:a16="http://schemas.microsoft.com/office/drawing/2014/main" id="{A9CAC654-1898-11B6-3A3D-7D077C57CC0A}"/>
                  </a:ext>
                </a:extLst>
              </p:cNvPr>
              <p:cNvSpPr txBox="1"/>
              <p:nvPr/>
            </p:nvSpPr>
            <p:spPr>
              <a:xfrm>
                <a:off x="485913" y="3655485"/>
                <a:ext cx="1478972" cy="564322"/>
              </a:xfrm>
              <a:prstGeom prst="rect">
                <a:avLst/>
              </a:prstGeom>
              <a:noFill/>
            </p:spPr>
            <p:txBody>
              <a:bodyPr wrap="square" lIns="0" tIns="0" rIns="0" bIns="0" rtlCol="0">
                <a:spAutoFit/>
              </a:bodyPr>
              <a:lstStyle/>
              <a:p>
                <a:pPr algn="ctr">
                  <a:lnSpc>
                    <a:spcPct val="114000"/>
                  </a:lnSpc>
                  <a:spcBef>
                    <a:spcPts val="600"/>
                  </a:spcBef>
                </a:pPr>
                <a:r>
                  <a:rPr lang="en-US" sz="1100" baseline="0">
                    <a:solidFill>
                      <a:sysClr val="windowText" lastClr="000000"/>
                    </a:solidFill>
                    <a:latin typeface="Neue Haas Grotesk Text Pro" panose="020B0504020202020204" pitchFamily="34" charset="77"/>
                  </a:rPr>
                  <a:t>Shipped pre-configured to reduce deployment time</a:t>
                </a:r>
                <a:endParaRPr lang="en-US" sz="1100"/>
              </a:p>
            </p:txBody>
          </p:sp>
          <p:sp>
            <p:nvSpPr>
              <p:cNvPr id="109" name="TextBox 108">
                <a:extLst>
                  <a:ext uri="{FF2B5EF4-FFF2-40B4-BE49-F238E27FC236}">
                    <a16:creationId xmlns:a16="http://schemas.microsoft.com/office/drawing/2014/main" id="{F4145FD6-E9C1-7D1A-930C-039C1B0FFC87}"/>
                  </a:ext>
                </a:extLst>
              </p:cNvPr>
              <p:cNvSpPr txBox="1"/>
              <p:nvPr/>
            </p:nvSpPr>
            <p:spPr>
              <a:xfrm>
                <a:off x="783192" y="1742246"/>
                <a:ext cx="1143425" cy="861774"/>
              </a:xfrm>
              <a:prstGeom prst="rect">
                <a:avLst/>
              </a:prstGeom>
              <a:noFill/>
            </p:spPr>
            <p:txBody>
              <a:bodyPr wrap="square">
                <a:spAutoFit/>
              </a:bodyPr>
              <a:lstStyle/>
              <a:p>
                <a:pPr algn="ctr"/>
                <a:r>
                  <a:rPr lang="en-US" sz="1000" b="1" i="1"/>
                  <a:t>Long wait </a:t>
                </a:r>
                <a:r>
                  <a:rPr lang="en-US" sz="1000" i="1"/>
                  <a:t>between ordering and finalizing implementation</a:t>
                </a:r>
              </a:p>
            </p:txBody>
          </p:sp>
          <p:pic>
            <p:nvPicPr>
              <p:cNvPr id="110" name="Graphic 109">
                <a:extLst>
                  <a:ext uri="{FF2B5EF4-FFF2-40B4-BE49-F238E27FC236}">
                    <a16:creationId xmlns:a16="http://schemas.microsoft.com/office/drawing/2014/main" id="{338EF0DD-5CF1-9667-1361-C214B9323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13" y="1792876"/>
                <a:ext cx="357881" cy="357881"/>
              </a:xfrm>
              <a:prstGeom prst="rect">
                <a:avLst/>
              </a:prstGeom>
            </p:spPr>
          </p:pic>
          <p:sp>
            <p:nvSpPr>
              <p:cNvPr id="111" name="Chevron 66">
                <a:extLst>
                  <a:ext uri="{FF2B5EF4-FFF2-40B4-BE49-F238E27FC236}">
                    <a16:creationId xmlns:a16="http://schemas.microsoft.com/office/drawing/2014/main" id="{09AA33A0-26E1-0E48-DD80-9388C1C18BF6}"/>
                  </a:ext>
                </a:extLst>
              </p:cNvPr>
              <p:cNvSpPr/>
              <p:nvPr/>
            </p:nvSpPr>
            <p:spPr>
              <a:xfrm rot="5400000">
                <a:off x="1078415" y="2611223"/>
                <a:ext cx="196135" cy="470678"/>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grpSp>
      </p:grpSp>
      <p:pic>
        <p:nvPicPr>
          <p:cNvPr id="112" name="Picture 111" descr="A black background with a black square&#10;&#10;Description automatically generated with medium confidence">
            <a:extLst>
              <a:ext uri="{FF2B5EF4-FFF2-40B4-BE49-F238E27FC236}">
                <a16:creationId xmlns:a16="http://schemas.microsoft.com/office/drawing/2014/main" id="{2A6F2C83-4388-26C9-37BB-E2DBDE6451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167" y="840468"/>
            <a:ext cx="520049" cy="431157"/>
          </a:xfrm>
          <a:prstGeom prst="rect">
            <a:avLst/>
          </a:prstGeom>
        </p:spPr>
      </p:pic>
    </p:spTree>
    <p:extLst>
      <p:ext uri="{BB962C8B-B14F-4D97-AF65-F5344CB8AC3E}">
        <p14:creationId xmlns:p14="http://schemas.microsoft.com/office/powerpoint/2010/main" val="27187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8CCC-51E0-18BF-F468-F2434A7FCF0B}"/>
              </a:ext>
            </a:extLst>
          </p:cNvPr>
          <p:cNvSpPr>
            <a:spLocks noGrp="1"/>
          </p:cNvSpPr>
          <p:nvPr>
            <p:ph type="title"/>
          </p:nvPr>
        </p:nvSpPr>
        <p:spPr/>
        <p:txBody>
          <a:bodyPr/>
          <a:lstStyle/>
          <a:p>
            <a:r>
              <a:rPr lang="en-US" dirty="0"/>
              <a:t>STaaS Subscription | </a:t>
            </a:r>
            <a:r>
              <a:rPr lang="en-US" dirty="0">
                <a:solidFill>
                  <a:schemeClr val="bg1">
                    <a:lumMod val="50000"/>
                  </a:schemeClr>
                </a:solidFill>
              </a:rPr>
              <a:t>Service Attributes</a:t>
            </a:r>
          </a:p>
        </p:txBody>
      </p:sp>
      <p:sp>
        <p:nvSpPr>
          <p:cNvPr id="3" name="Rectangle 2">
            <a:extLst>
              <a:ext uri="{FF2B5EF4-FFF2-40B4-BE49-F238E27FC236}">
                <a16:creationId xmlns:a16="http://schemas.microsoft.com/office/drawing/2014/main" id="{20393A3C-27E0-E204-A434-9F52A701898D}"/>
              </a:ext>
            </a:extLst>
          </p:cNvPr>
          <p:cNvSpPr/>
          <p:nvPr/>
        </p:nvSpPr>
        <p:spPr>
          <a:xfrm>
            <a:off x="0" y="785554"/>
            <a:ext cx="9144000" cy="3980125"/>
          </a:xfrm>
          <a:prstGeom prst="rect">
            <a:avLst/>
          </a:prstGeom>
          <a:gradFill flip="none" rotWithShape="1">
            <a:gsLst>
              <a:gs pos="69000">
                <a:schemeClr val="bg1"/>
              </a:gs>
              <a:gs pos="100000">
                <a:schemeClr val="bg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
            <a:extLst>
              <a:ext uri="{FF2B5EF4-FFF2-40B4-BE49-F238E27FC236}">
                <a16:creationId xmlns:a16="http://schemas.microsoft.com/office/drawing/2014/main" id="{08612211-6E0D-C8D3-F449-BC663A781891}"/>
              </a:ext>
            </a:extLst>
          </p:cNvPr>
          <p:cNvGrpSpPr/>
          <p:nvPr/>
        </p:nvGrpSpPr>
        <p:grpSpPr>
          <a:xfrm>
            <a:off x="802598" y="958962"/>
            <a:ext cx="2344150" cy="1796118"/>
            <a:chOff x="1849621" y="1067288"/>
            <a:chExt cx="2344150" cy="1796118"/>
          </a:xfrm>
        </p:grpSpPr>
        <p:grpSp>
          <p:nvGrpSpPr>
            <p:cNvPr id="5" name="Group 4">
              <a:extLst>
                <a:ext uri="{FF2B5EF4-FFF2-40B4-BE49-F238E27FC236}">
                  <a16:creationId xmlns:a16="http://schemas.microsoft.com/office/drawing/2014/main" id="{7E105BE5-04F4-1ABF-37B3-46A0B51B65DD}"/>
                </a:ext>
              </a:extLst>
            </p:cNvPr>
            <p:cNvGrpSpPr/>
            <p:nvPr/>
          </p:nvGrpSpPr>
          <p:grpSpPr>
            <a:xfrm>
              <a:off x="2000695" y="1214322"/>
              <a:ext cx="2042002" cy="1451777"/>
              <a:chOff x="2054322" y="1214322"/>
              <a:chExt cx="2042002" cy="1451777"/>
            </a:xfrm>
          </p:grpSpPr>
          <p:sp>
            <p:nvSpPr>
              <p:cNvPr id="7" name="CuadroTexto 29">
                <a:extLst>
                  <a:ext uri="{FF2B5EF4-FFF2-40B4-BE49-F238E27FC236}">
                    <a16:creationId xmlns:a16="http://schemas.microsoft.com/office/drawing/2014/main" id="{F24A3212-F601-EC13-903F-388A69237AAE}"/>
                  </a:ext>
                </a:extLst>
              </p:cNvPr>
              <p:cNvSpPr txBox="1"/>
              <p:nvPr/>
            </p:nvSpPr>
            <p:spPr>
              <a:xfrm>
                <a:off x="2054322" y="1472280"/>
                <a:ext cx="2042002" cy="553998"/>
              </a:xfrm>
              <a:prstGeom prst="rect">
                <a:avLst/>
              </a:prstGeom>
              <a:noFill/>
            </p:spPr>
            <p:txBody>
              <a:bodyPr wrap="square">
                <a:spAutoFit/>
              </a:bodyPr>
              <a:lstStyle/>
              <a:p>
                <a:pPr algn="ctr"/>
                <a:r>
                  <a:rPr lang="en-US" sz="1000" dirty="0">
                    <a:latin typeface="Neue Haas Grotesk Text Pro" panose="020B0504020202020204" pitchFamily="34" charset="77"/>
                  </a:rPr>
                  <a:t>One unique self-service console to manage all your Hybrid Cloud Storage</a:t>
                </a:r>
              </a:p>
            </p:txBody>
          </p:sp>
          <p:grpSp>
            <p:nvGrpSpPr>
              <p:cNvPr id="8" name="Group 7">
                <a:extLst>
                  <a:ext uri="{FF2B5EF4-FFF2-40B4-BE49-F238E27FC236}">
                    <a16:creationId xmlns:a16="http://schemas.microsoft.com/office/drawing/2014/main" id="{69330E18-E6D8-9D8B-CC54-F31F733BCF30}"/>
                  </a:ext>
                </a:extLst>
              </p:cNvPr>
              <p:cNvGrpSpPr/>
              <p:nvPr/>
            </p:nvGrpSpPr>
            <p:grpSpPr>
              <a:xfrm>
                <a:off x="2284881" y="1214322"/>
                <a:ext cx="1742108" cy="1451777"/>
                <a:chOff x="2087374" y="1214322"/>
                <a:chExt cx="1742108" cy="1451777"/>
              </a:xfrm>
            </p:grpSpPr>
            <p:sp>
              <p:nvSpPr>
                <p:cNvPr id="9" name="TextBox 37">
                  <a:extLst>
                    <a:ext uri="{FF2B5EF4-FFF2-40B4-BE49-F238E27FC236}">
                      <a16:creationId xmlns:a16="http://schemas.microsoft.com/office/drawing/2014/main" id="{8B734873-CD7F-D3A6-1334-CCA6BB6EF504}"/>
                    </a:ext>
                  </a:extLst>
                </p:cNvPr>
                <p:cNvSpPr txBox="1"/>
                <p:nvPr/>
              </p:nvSpPr>
              <p:spPr>
                <a:xfrm>
                  <a:off x="2087374" y="1214322"/>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MANAGEMENT</a:t>
                  </a:r>
                </a:p>
              </p:txBody>
            </p:sp>
            <p:grpSp>
              <p:nvGrpSpPr>
                <p:cNvPr id="10" name="Group 9">
                  <a:extLst>
                    <a:ext uri="{FF2B5EF4-FFF2-40B4-BE49-F238E27FC236}">
                      <a16:creationId xmlns:a16="http://schemas.microsoft.com/office/drawing/2014/main" id="{EDC2C15D-8825-EC0C-8A5C-28BA81B1DA33}"/>
                    </a:ext>
                  </a:extLst>
                </p:cNvPr>
                <p:cNvGrpSpPr/>
                <p:nvPr/>
              </p:nvGrpSpPr>
              <p:grpSpPr>
                <a:xfrm>
                  <a:off x="2419244" y="2101877"/>
                  <a:ext cx="1102103" cy="564222"/>
                  <a:chOff x="2419244" y="2211602"/>
                  <a:chExt cx="1102103" cy="564222"/>
                </a:xfrm>
              </p:grpSpPr>
              <p:pic>
                <p:nvPicPr>
                  <p:cNvPr id="11" name="Graphic 5">
                    <a:extLst>
                      <a:ext uri="{FF2B5EF4-FFF2-40B4-BE49-F238E27FC236}">
                        <a16:creationId xmlns:a16="http://schemas.microsoft.com/office/drawing/2014/main" id="{EEAD7001-A466-5E83-3284-4E055F98CA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44" y="2211602"/>
                    <a:ext cx="587354" cy="564222"/>
                  </a:xfrm>
                  <a:prstGeom prst="rect">
                    <a:avLst/>
                  </a:prstGeom>
                </p:spPr>
              </p:pic>
              <p:pic>
                <p:nvPicPr>
                  <p:cNvPr id="12" name="Graphic 13">
                    <a:extLst>
                      <a:ext uri="{FF2B5EF4-FFF2-40B4-BE49-F238E27FC236}">
                        <a16:creationId xmlns:a16="http://schemas.microsoft.com/office/drawing/2014/main" id="{74FE9D89-D34D-DDC7-0B97-7D62DB0E12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5238" y="2222746"/>
                    <a:ext cx="371255" cy="416289"/>
                  </a:xfrm>
                  <a:prstGeom prst="rect">
                    <a:avLst/>
                  </a:prstGeom>
                </p:spPr>
              </p:pic>
              <p:sp>
                <p:nvSpPr>
                  <p:cNvPr id="13" name="TextBox 78">
                    <a:extLst>
                      <a:ext uri="{FF2B5EF4-FFF2-40B4-BE49-F238E27FC236}">
                        <a16:creationId xmlns:a16="http://schemas.microsoft.com/office/drawing/2014/main" id="{88F7F9D0-A2A1-22EF-4099-817F5AFC4494}"/>
                      </a:ext>
                    </a:extLst>
                  </p:cNvPr>
                  <p:cNvSpPr txBox="1"/>
                  <p:nvPr/>
                </p:nvSpPr>
                <p:spPr>
                  <a:xfrm>
                    <a:off x="2994374" y="2271436"/>
                    <a:ext cx="526973" cy="332399"/>
                  </a:xfrm>
                  <a:prstGeom prst="rect">
                    <a:avLst/>
                  </a:prstGeom>
                  <a:noFill/>
                </p:spPr>
                <p:txBody>
                  <a:bodyPr wrap="square" lIns="0" tIns="0" rIns="0" bIns="0" rtlCol="0">
                    <a:spAutoFit/>
                  </a:bodyPr>
                  <a:lstStyle/>
                  <a:p>
                    <a:pPr algn="ctr">
                      <a:lnSpc>
                        <a:spcPct val="90000"/>
                      </a:lnSpc>
                      <a:spcBef>
                        <a:spcPts val="600"/>
                      </a:spcBef>
                    </a:pPr>
                    <a:r>
                      <a:rPr lang="en-US" sz="800" dirty="0">
                        <a:solidFill>
                          <a:schemeClr val="accent2"/>
                        </a:solidFill>
                        <a:latin typeface="Neue Haas Grotesk Text Pro" panose="020B0504020202020204" pitchFamily="34" charset="77"/>
                      </a:rPr>
                      <a:t>Hitachi Services Manager</a:t>
                    </a:r>
                  </a:p>
                </p:txBody>
              </p:sp>
            </p:grpSp>
          </p:grpSp>
        </p:grpSp>
        <p:sp>
          <p:nvSpPr>
            <p:cNvPr id="6" name="Rectangle 5">
              <a:extLst>
                <a:ext uri="{FF2B5EF4-FFF2-40B4-BE49-F238E27FC236}">
                  <a16:creationId xmlns:a16="http://schemas.microsoft.com/office/drawing/2014/main" id="{60F5BDF6-BD9D-B62C-2635-FFFCE5CDCCBA}"/>
                </a:ext>
              </a:extLst>
            </p:cNvPr>
            <p:cNvSpPr/>
            <p:nvPr/>
          </p:nvSpPr>
          <p:spPr>
            <a:xfrm>
              <a:off x="1849621" y="1067288"/>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14" name="Group 13">
            <a:extLst>
              <a:ext uri="{FF2B5EF4-FFF2-40B4-BE49-F238E27FC236}">
                <a16:creationId xmlns:a16="http://schemas.microsoft.com/office/drawing/2014/main" id="{4F5F88E5-5D17-9FD7-6A04-24EECB933164}"/>
              </a:ext>
            </a:extLst>
          </p:cNvPr>
          <p:cNvGrpSpPr/>
          <p:nvPr/>
        </p:nvGrpSpPr>
        <p:grpSpPr>
          <a:xfrm>
            <a:off x="5656068" y="957926"/>
            <a:ext cx="2344150" cy="1796118"/>
            <a:chOff x="6703091" y="1066252"/>
            <a:chExt cx="2344150" cy="1796118"/>
          </a:xfrm>
        </p:grpSpPr>
        <p:grpSp>
          <p:nvGrpSpPr>
            <p:cNvPr id="15" name="Group 14">
              <a:extLst>
                <a:ext uri="{FF2B5EF4-FFF2-40B4-BE49-F238E27FC236}">
                  <a16:creationId xmlns:a16="http://schemas.microsoft.com/office/drawing/2014/main" id="{B66DAA3E-0E1C-4D34-571C-7718181630CF}"/>
                </a:ext>
              </a:extLst>
            </p:cNvPr>
            <p:cNvGrpSpPr/>
            <p:nvPr/>
          </p:nvGrpSpPr>
          <p:grpSpPr>
            <a:xfrm>
              <a:off x="6854165" y="1207960"/>
              <a:ext cx="2042002" cy="1384214"/>
              <a:chOff x="6973155" y="1207960"/>
              <a:chExt cx="2042002" cy="1384214"/>
            </a:xfrm>
          </p:grpSpPr>
          <p:sp>
            <p:nvSpPr>
              <p:cNvPr id="17" name="TextBox 37">
                <a:extLst>
                  <a:ext uri="{FF2B5EF4-FFF2-40B4-BE49-F238E27FC236}">
                    <a16:creationId xmlns:a16="http://schemas.microsoft.com/office/drawing/2014/main" id="{01D12E22-1AAA-498A-CE35-A519BA00A201}"/>
                  </a:ext>
                </a:extLst>
              </p:cNvPr>
              <p:cNvSpPr txBox="1"/>
              <p:nvPr/>
            </p:nvSpPr>
            <p:spPr>
              <a:xfrm>
                <a:off x="7165892" y="1207960"/>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BILLING FLEXIBILITY</a:t>
                </a:r>
              </a:p>
            </p:txBody>
          </p:sp>
          <p:grpSp>
            <p:nvGrpSpPr>
              <p:cNvPr id="18" name="Group 17">
                <a:extLst>
                  <a:ext uri="{FF2B5EF4-FFF2-40B4-BE49-F238E27FC236}">
                    <a16:creationId xmlns:a16="http://schemas.microsoft.com/office/drawing/2014/main" id="{C6473CAC-D64D-E8DB-741E-68DAE2385592}"/>
                  </a:ext>
                </a:extLst>
              </p:cNvPr>
              <p:cNvGrpSpPr/>
              <p:nvPr/>
            </p:nvGrpSpPr>
            <p:grpSpPr>
              <a:xfrm>
                <a:off x="7311962" y="2141518"/>
                <a:ext cx="1279932" cy="450656"/>
                <a:chOff x="7311962" y="2251243"/>
                <a:chExt cx="1279932" cy="450656"/>
              </a:xfrm>
            </p:grpSpPr>
            <p:sp>
              <p:nvSpPr>
                <p:cNvPr id="20" name="TextBox 62">
                  <a:extLst>
                    <a:ext uri="{FF2B5EF4-FFF2-40B4-BE49-F238E27FC236}">
                      <a16:creationId xmlns:a16="http://schemas.microsoft.com/office/drawing/2014/main" id="{F6EB21CD-DD12-A843-C4E5-77AD71E7EE86}"/>
                    </a:ext>
                  </a:extLst>
                </p:cNvPr>
                <p:cNvSpPr txBox="1"/>
                <p:nvPr/>
              </p:nvSpPr>
              <p:spPr>
                <a:xfrm>
                  <a:off x="7913273" y="2476867"/>
                  <a:ext cx="678621" cy="225032"/>
                </a:xfrm>
                <a:prstGeom prst="rect">
                  <a:avLst/>
                </a:prstGeom>
                <a:noFill/>
              </p:spPr>
              <p:txBody>
                <a:bodyPr wrap="none" lIns="91440" tIns="45720" rIns="91440" bIns="45720" rtlCol="0" anchor="t">
                  <a:spAutoFit/>
                </a:bodyPr>
                <a:lstStyle/>
                <a:p>
                  <a:pPr defTabSz="914355">
                    <a:buClr>
                      <a:srgbClr val="000000"/>
                    </a:buClr>
                    <a:defRPr/>
                  </a:pPr>
                  <a:r>
                    <a:rPr lang="en-US" sz="1000" kern="0">
                      <a:latin typeface="Neue Haas Grotesk Text Pro" panose="020B0504020202020204" pitchFamily="34" charset="77"/>
                      <a:cs typeface="Arial"/>
                      <a:sym typeface="Arial"/>
                    </a:rPr>
                    <a:t>Committed</a:t>
                  </a:r>
                  <a:endParaRPr lang="en-US" sz="500" kern="0">
                    <a:latin typeface="Neue Haas Grotesk Text Pro" panose="020B0504020202020204" pitchFamily="34" charset="77"/>
                    <a:cs typeface="Arial"/>
                    <a:sym typeface="Arial"/>
                  </a:endParaRPr>
                </a:p>
              </p:txBody>
            </p:sp>
            <p:sp>
              <p:nvSpPr>
                <p:cNvPr id="21" name="TextBox 63">
                  <a:extLst>
                    <a:ext uri="{FF2B5EF4-FFF2-40B4-BE49-F238E27FC236}">
                      <a16:creationId xmlns:a16="http://schemas.microsoft.com/office/drawing/2014/main" id="{4E74BAA8-B6B8-4299-7321-3D5B374DD09B}"/>
                    </a:ext>
                  </a:extLst>
                </p:cNvPr>
                <p:cNvSpPr txBox="1"/>
                <p:nvPr/>
              </p:nvSpPr>
              <p:spPr>
                <a:xfrm>
                  <a:off x="7930801" y="2251243"/>
                  <a:ext cx="519007" cy="225032"/>
                </a:xfrm>
                <a:prstGeom prst="rect">
                  <a:avLst/>
                </a:prstGeom>
                <a:noFill/>
              </p:spPr>
              <p:txBody>
                <a:bodyPr wrap="none" rtlCol="0">
                  <a:spAutoFit/>
                </a:bodyPr>
                <a:lstStyle/>
                <a:p>
                  <a:pPr defTabSz="914355">
                    <a:buClr>
                      <a:srgbClr val="000000"/>
                    </a:buClr>
                    <a:defRPr/>
                  </a:pPr>
                  <a:r>
                    <a:rPr lang="en-US" sz="1000" kern="0" dirty="0">
                      <a:latin typeface="Neue Haas Grotesk Text Pro" panose="020B0504020202020204" pitchFamily="34" charset="77"/>
                      <a:cs typeface="Arial"/>
                      <a:sym typeface="Arial"/>
                    </a:rPr>
                    <a:t>Flexible</a:t>
                  </a:r>
                  <a:endParaRPr lang="en-US" sz="500" kern="0" dirty="0">
                    <a:latin typeface="Neue Haas Grotesk Text Pro" panose="020B0504020202020204" pitchFamily="34" charset="77"/>
                    <a:cs typeface="Arial"/>
                    <a:sym typeface="Arial"/>
                  </a:endParaRPr>
                </a:p>
              </p:txBody>
            </p:sp>
            <p:sp>
              <p:nvSpPr>
                <p:cNvPr id="22" name="Flowchart: Direct Access Storage 64">
                  <a:extLst>
                    <a:ext uri="{FF2B5EF4-FFF2-40B4-BE49-F238E27FC236}">
                      <a16:creationId xmlns:a16="http://schemas.microsoft.com/office/drawing/2014/main" id="{E0E65E5E-F9DC-8536-32D9-1EAFA964C9A3}"/>
                    </a:ext>
                  </a:extLst>
                </p:cNvPr>
                <p:cNvSpPr/>
                <p:nvPr/>
              </p:nvSpPr>
              <p:spPr>
                <a:xfrm rot="16200000">
                  <a:off x="7675573" y="2432522"/>
                  <a:ext cx="122221" cy="388235"/>
                </a:xfrm>
                <a:prstGeom prst="flowChartMagneticDru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sp>
              <p:nvSpPr>
                <p:cNvPr id="23" name="Flowchart: Direct Access Storage 65">
                  <a:extLst>
                    <a:ext uri="{FF2B5EF4-FFF2-40B4-BE49-F238E27FC236}">
                      <a16:creationId xmlns:a16="http://schemas.microsoft.com/office/drawing/2014/main" id="{8E59934E-6D33-A64D-265E-93F5405677F2}"/>
                    </a:ext>
                  </a:extLst>
                </p:cNvPr>
                <p:cNvSpPr/>
                <p:nvPr/>
              </p:nvSpPr>
              <p:spPr>
                <a:xfrm rot="16200000">
                  <a:off x="7675573" y="2330326"/>
                  <a:ext cx="122221" cy="388235"/>
                </a:xfrm>
                <a:prstGeom prst="flowChartMagneticDrum">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sp>
              <p:nvSpPr>
                <p:cNvPr id="24" name="Flowchart: Direct Access Storage 66">
                  <a:extLst>
                    <a:ext uri="{FF2B5EF4-FFF2-40B4-BE49-F238E27FC236}">
                      <a16:creationId xmlns:a16="http://schemas.microsoft.com/office/drawing/2014/main" id="{5471E7FB-2E0C-0A51-7F2E-999B3072B70A}"/>
                    </a:ext>
                  </a:extLst>
                </p:cNvPr>
                <p:cNvSpPr/>
                <p:nvPr/>
              </p:nvSpPr>
              <p:spPr>
                <a:xfrm rot="16200000">
                  <a:off x="7675573" y="2232122"/>
                  <a:ext cx="122221" cy="388235"/>
                </a:xfrm>
                <a:prstGeom prst="flowChartMagneticDrum">
                  <a:avLst/>
                </a:prstGeom>
                <a:solidFill>
                  <a:srgbClr val="0046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sp>
              <p:nvSpPr>
                <p:cNvPr id="25" name="Flowchart: Direct Access Storage 67">
                  <a:extLst>
                    <a:ext uri="{FF2B5EF4-FFF2-40B4-BE49-F238E27FC236}">
                      <a16:creationId xmlns:a16="http://schemas.microsoft.com/office/drawing/2014/main" id="{42068949-03D0-EAAE-6DA6-9E8765A3E200}"/>
                    </a:ext>
                  </a:extLst>
                </p:cNvPr>
                <p:cNvSpPr/>
                <p:nvPr/>
              </p:nvSpPr>
              <p:spPr>
                <a:xfrm rot="16200000">
                  <a:off x="7675573" y="2132067"/>
                  <a:ext cx="122221" cy="388235"/>
                </a:xfrm>
                <a:prstGeom prst="flowChartMagneticDrum">
                  <a:avLst/>
                </a:prstGeom>
                <a:solidFill>
                  <a:srgbClr val="0046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sp>
              <p:nvSpPr>
                <p:cNvPr id="26" name="TextBox 60">
                  <a:extLst>
                    <a:ext uri="{FF2B5EF4-FFF2-40B4-BE49-F238E27FC236}">
                      <a16:creationId xmlns:a16="http://schemas.microsoft.com/office/drawing/2014/main" id="{65B1248E-D8F0-D2E8-6969-3B427BDD4A08}"/>
                    </a:ext>
                  </a:extLst>
                </p:cNvPr>
                <p:cNvSpPr txBox="1"/>
                <p:nvPr/>
              </p:nvSpPr>
              <p:spPr>
                <a:xfrm>
                  <a:off x="7311962" y="2405269"/>
                  <a:ext cx="52" cy="151897"/>
                </a:xfrm>
                <a:prstGeom prst="rect">
                  <a:avLst/>
                </a:prstGeom>
                <a:noFill/>
              </p:spPr>
              <p:txBody>
                <a:bodyPr wrap="none" lIns="0" tIns="0" rIns="0" bIns="0" rtlCol="0" anchor="t">
                  <a:spAutoFit/>
                </a:bodyPr>
                <a:lstStyle/>
                <a:p>
                  <a:pPr algn="l">
                    <a:lnSpc>
                      <a:spcPct val="90000"/>
                    </a:lnSpc>
                    <a:spcBef>
                      <a:spcPts val="600"/>
                    </a:spcBef>
                  </a:pPr>
                  <a:endParaRPr lang="en-US" sz="1200" b="1">
                    <a:solidFill>
                      <a:schemeClr val="accent3"/>
                    </a:solidFill>
                    <a:latin typeface="Neue Haas Grotesk Text Pro" panose="020B0504020202020204" pitchFamily="34" charset="77"/>
                  </a:endParaRPr>
                </a:p>
              </p:txBody>
            </p:sp>
          </p:grpSp>
          <p:sp>
            <p:nvSpPr>
              <p:cNvPr id="19" name="CuadroTexto 21">
                <a:extLst>
                  <a:ext uri="{FF2B5EF4-FFF2-40B4-BE49-F238E27FC236}">
                    <a16:creationId xmlns:a16="http://schemas.microsoft.com/office/drawing/2014/main" id="{64B4C293-0A7A-AB91-2F4C-5105F96E04CB}"/>
                  </a:ext>
                </a:extLst>
              </p:cNvPr>
              <p:cNvSpPr txBox="1"/>
              <p:nvPr/>
            </p:nvSpPr>
            <p:spPr>
              <a:xfrm>
                <a:off x="6973155" y="1459025"/>
                <a:ext cx="2042002" cy="506322"/>
              </a:xfrm>
              <a:prstGeom prst="rect">
                <a:avLst/>
              </a:prstGeom>
              <a:noFill/>
            </p:spPr>
            <p:txBody>
              <a:bodyPr wrap="square">
                <a:spAutoFit/>
              </a:bodyPr>
              <a:lstStyle/>
              <a:p>
                <a:pPr algn="ctr"/>
                <a:r>
                  <a:rPr lang="en-US" sz="1000" dirty="0">
                    <a:latin typeface="Neue Haas Grotesk Text Pro" panose="020B0504020202020204" pitchFamily="34" charset="77"/>
                  </a:rPr>
                  <a:t>Minimum Monthly Payment + flexible value to cover excess in that MMP</a:t>
                </a:r>
              </a:p>
              <a:p>
                <a:pPr algn="ctr"/>
                <a:endParaRPr lang="en-US" sz="1000" dirty="0">
                  <a:latin typeface="Neue Haas Grotesk Text Pro" panose="020B0504020202020204" pitchFamily="34" charset="77"/>
                </a:endParaRPr>
              </a:p>
            </p:txBody>
          </p:sp>
        </p:grpSp>
        <p:sp>
          <p:nvSpPr>
            <p:cNvPr id="16" name="Rectangle 15">
              <a:extLst>
                <a:ext uri="{FF2B5EF4-FFF2-40B4-BE49-F238E27FC236}">
                  <a16:creationId xmlns:a16="http://schemas.microsoft.com/office/drawing/2014/main" id="{6520C7F3-AA2B-684F-F9CB-07ECB6CA8A1F}"/>
                </a:ext>
              </a:extLst>
            </p:cNvPr>
            <p:cNvSpPr/>
            <p:nvPr/>
          </p:nvSpPr>
          <p:spPr>
            <a:xfrm>
              <a:off x="6703091" y="1066252"/>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27" name="Group 26">
            <a:extLst>
              <a:ext uri="{FF2B5EF4-FFF2-40B4-BE49-F238E27FC236}">
                <a16:creationId xmlns:a16="http://schemas.microsoft.com/office/drawing/2014/main" id="{C8695FB3-40B8-6EDE-19F2-29C2C4FEFEB9}"/>
              </a:ext>
            </a:extLst>
          </p:cNvPr>
          <p:cNvGrpSpPr/>
          <p:nvPr/>
        </p:nvGrpSpPr>
        <p:grpSpPr>
          <a:xfrm>
            <a:off x="3233819" y="957926"/>
            <a:ext cx="2344150" cy="1796118"/>
            <a:chOff x="4280842" y="1066252"/>
            <a:chExt cx="2344150" cy="1796118"/>
          </a:xfrm>
        </p:grpSpPr>
        <p:grpSp>
          <p:nvGrpSpPr>
            <p:cNvPr id="28" name="Group 27">
              <a:extLst>
                <a:ext uri="{FF2B5EF4-FFF2-40B4-BE49-F238E27FC236}">
                  <a16:creationId xmlns:a16="http://schemas.microsoft.com/office/drawing/2014/main" id="{C76CEBC5-9D31-E143-6DE8-064BFC6BC4CC}"/>
                </a:ext>
              </a:extLst>
            </p:cNvPr>
            <p:cNvGrpSpPr/>
            <p:nvPr/>
          </p:nvGrpSpPr>
          <p:grpSpPr>
            <a:xfrm>
              <a:off x="4407360" y="1218037"/>
              <a:ext cx="2101201" cy="1545858"/>
              <a:chOff x="4492079" y="1218037"/>
              <a:chExt cx="2101201" cy="1545858"/>
            </a:xfrm>
          </p:grpSpPr>
          <p:sp>
            <p:nvSpPr>
              <p:cNvPr id="30" name="TextBox 37">
                <a:extLst>
                  <a:ext uri="{FF2B5EF4-FFF2-40B4-BE49-F238E27FC236}">
                    <a16:creationId xmlns:a16="http://schemas.microsoft.com/office/drawing/2014/main" id="{202FB863-E478-4531-DD19-48FFB2A60031}"/>
                  </a:ext>
                </a:extLst>
              </p:cNvPr>
              <p:cNvSpPr txBox="1"/>
              <p:nvPr/>
            </p:nvSpPr>
            <p:spPr>
              <a:xfrm>
                <a:off x="4684816" y="1218037"/>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STORAGE CAPACITY</a:t>
                </a:r>
              </a:p>
            </p:txBody>
          </p:sp>
          <p:sp>
            <p:nvSpPr>
              <p:cNvPr id="31" name="CuadroTexto 27">
                <a:extLst>
                  <a:ext uri="{FF2B5EF4-FFF2-40B4-BE49-F238E27FC236}">
                    <a16:creationId xmlns:a16="http://schemas.microsoft.com/office/drawing/2014/main" id="{F6926254-CB08-BC12-E1D3-034767F78668}"/>
                  </a:ext>
                </a:extLst>
              </p:cNvPr>
              <p:cNvSpPr txBox="1"/>
              <p:nvPr/>
            </p:nvSpPr>
            <p:spPr>
              <a:xfrm>
                <a:off x="4492079" y="1469102"/>
                <a:ext cx="2042002" cy="365678"/>
              </a:xfrm>
              <a:prstGeom prst="rect">
                <a:avLst/>
              </a:prstGeom>
              <a:noFill/>
            </p:spPr>
            <p:txBody>
              <a:bodyPr wrap="square">
                <a:spAutoFit/>
              </a:bodyPr>
              <a:lstStyle/>
              <a:p>
                <a:pPr algn="ctr"/>
                <a:r>
                  <a:rPr lang="en-US" sz="1000" dirty="0">
                    <a:latin typeface="Neue Haas Grotesk Text Pro" panose="020B0504020202020204" pitchFamily="34" charset="77"/>
                  </a:rPr>
                  <a:t>Start as low as 50TBs and range into multiple petabytes.</a:t>
                </a:r>
              </a:p>
            </p:txBody>
          </p:sp>
          <p:grpSp>
            <p:nvGrpSpPr>
              <p:cNvPr id="32" name="Group 31">
                <a:extLst>
                  <a:ext uri="{FF2B5EF4-FFF2-40B4-BE49-F238E27FC236}">
                    <a16:creationId xmlns:a16="http://schemas.microsoft.com/office/drawing/2014/main" id="{480FCF8D-1008-B8F0-4580-2B6B82C951D1}"/>
                  </a:ext>
                </a:extLst>
              </p:cNvPr>
              <p:cNvGrpSpPr/>
              <p:nvPr/>
            </p:nvGrpSpPr>
            <p:grpSpPr>
              <a:xfrm>
                <a:off x="4635136" y="1879037"/>
                <a:ext cx="1958144" cy="884858"/>
                <a:chOff x="4635136" y="1988762"/>
                <a:chExt cx="1958144" cy="884858"/>
              </a:xfrm>
            </p:grpSpPr>
            <p:grpSp>
              <p:nvGrpSpPr>
                <p:cNvPr id="33" name="Group 68">
                  <a:extLst>
                    <a:ext uri="{FF2B5EF4-FFF2-40B4-BE49-F238E27FC236}">
                      <a16:creationId xmlns:a16="http://schemas.microsoft.com/office/drawing/2014/main" id="{771802BE-8766-A428-27C6-B0A13A1A308F}"/>
                    </a:ext>
                  </a:extLst>
                </p:cNvPr>
                <p:cNvGrpSpPr/>
                <p:nvPr/>
              </p:nvGrpSpPr>
              <p:grpSpPr>
                <a:xfrm>
                  <a:off x="4635136" y="2249416"/>
                  <a:ext cx="996136" cy="429597"/>
                  <a:chOff x="4094196" y="1498378"/>
                  <a:chExt cx="1369277" cy="526637"/>
                </a:xfrm>
              </p:grpSpPr>
              <p:sp>
                <p:nvSpPr>
                  <p:cNvPr id="35" name="TextBox 69">
                    <a:extLst>
                      <a:ext uri="{FF2B5EF4-FFF2-40B4-BE49-F238E27FC236}">
                        <a16:creationId xmlns:a16="http://schemas.microsoft.com/office/drawing/2014/main" id="{ADB87899-4892-996C-7E6F-468B89FAD6B0}"/>
                      </a:ext>
                    </a:extLst>
                  </p:cNvPr>
                  <p:cNvSpPr txBox="1"/>
                  <p:nvPr/>
                </p:nvSpPr>
                <p:spPr>
                  <a:xfrm>
                    <a:off x="4094196" y="1600662"/>
                    <a:ext cx="685279" cy="339569"/>
                  </a:xfrm>
                  <a:prstGeom prst="rect">
                    <a:avLst/>
                  </a:prstGeom>
                  <a:solidFill>
                    <a:schemeClr val="bg1"/>
                  </a:solidFill>
                </p:spPr>
                <p:txBody>
                  <a:bodyPr wrap="none" lIns="0" tIns="0" rIns="0" bIns="0" rtlCol="0">
                    <a:spAutoFit/>
                  </a:bodyPr>
                  <a:lstStyle/>
                  <a:p>
                    <a:pPr algn="ctr">
                      <a:lnSpc>
                        <a:spcPct val="90000"/>
                      </a:lnSpc>
                    </a:pPr>
                    <a:r>
                      <a:rPr lang="en-US" sz="1200" b="1" dirty="0">
                        <a:solidFill>
                          <a:schemeClr val="accent2"/>
                        </a:solidFill>
                        <a:latin typeface="Neue Haas Grotesk Text Pro" panose="020B0504020202020204" pitchFamily="34" charset="77"/>
                      </a:rPr>
                      <a:t>50</a:t>
                    </a:r>
                    <a:r>
                      <a:rPr lang="en-US" sz="800" dirty="0">
                        <a:solidFill>
                          <a:schemeClr val="accent2"/>
                        </a:solidFill>
                        <a:latin typeface="Neue Haas Grotesk Text Pro" panose="020B0504020202020204" pitchFamily="34" charset="77"/>
                      </a:rPr>
                      <a:t>TB</a:t>
                    </a:r>
                  </a:p>
                  <a:p>
                    <a:pPr algn="ctr">
                      <a:lnSpc>
                        <a:spcPct val="90000"/>
                      </a:lnSpc>
                    </a:pPr>
                    <a:r>
                      <a:rPr lang="en-US" sz="800" dirty="0">
                        <a:solidFill>
                          <a:schemeClr val="accent2"/>
                        </a:solidFill>
                        <a:latin typeface="Neue Haas Grotesk Text Pro" panose="020B0504020202020204" pitchFamily="34" charset="77"/>
                      </a:rPr>
                      <a:t>(Minimum)</a:t>
                    </a:r>
                    <a:endParaRPr lang="en-US" sz="1200" dirty="0">
                      <a:solidFill>
                        <a:schemeClr val="accent2"/>
                      </a:solidFill>
                      <a:latin typeface="Neue Haas Grotesk Text Pro" panose="020B0504020202020204" pitchFamily="34" charset="77"/>
                    </a:endParaRPr>
                  </a:p>
                </p:txBody>
              </p:sp>
              <p:pic>
                <p:nvPicPr>
                  <p:cNvPr id="36" name="Graphic 70">
                    <a:extLst>
                      <a:ext uri="{FF2B5EF4-FFF2-40B4-BE49-F238E27FC236}">
                        <a16:creationId xmlns:a16="http://schemas.microsoft.com/office/drawing/2014/main" id="{D479C5DD-B85E-FD6B-6DE1-AFE7BD39C3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43140" y="1498378"/>
                    <a:ext cx="620333" cy="526637"/>
                  </a:xfrm>
                  <a:prstGeom prst="rect">
                    <a:avLst/>
                  </a:prstGeom>
                </p:spPr>
              </p:pic>
            </p:grpSp>
            <p:sp>
              <p:nvSpPr>
                <p:cNvPr id="34" name="TextBox 69">
                  <a:extLst>
                    <a:ext uri="{FF2B5EF4-FFF2-40B4-BE49-F238E27FC236}">
                      <a16:creationId xmlns:a16="http://schemas.microsoft.com/office/drawing/2014/main" id="{C50887F2-07B2-8E44-EC5D-844A8422D368}"/>
                    </a:ext>
                  </a:extLst>
                </p:cNvPr>
                <p:cNvSpPr txBox="1"/>
                <p:nvPr/>
              </p:nvSpPr>
              <p:spPr>
                <a:xfrm>
                  <a:off x="5703947" y="1988762"/>
                  <a:ext cx="889333" cy="884858"/>
                </a:xfrm>
                <a:prstGeom prst="rect">
                  <a:avLst/>
                </a:prstGeom>
                <a:noFill/>
              </p:spPr>
              <p:txBody>
                <a:bodyPr wrap="square" lIns="0" tIns="0" rIns="0" bIns="0" rtlCol="0">
                  <a:spAutoFit/>
                </a:bodyPr>
                <a:lstStyle/>
                <a:p>
                  <a:pPr>
                    <a:lnSpc>
                      <a:spcPct val="90000"/>
                    </a:lnSpc>
                    <a:spcBef>
                      <a:spcPts val="300"/>
                    </a:spcBef>
                  </a:pPr>
                  <a:r>
                    <a:rPr lang="en-US" sz="1000" dirty="0">
                      <a:solidFill>
                        <a:schemeClr val="tx2"/>
                      </a:solidFill>
                      <a:latin typeface="Neue Haas Grotesk Text Pro" panose="020B0504020202020204" pitchFamily="34" charset="77"/>
                    </a:rPr>
                    <a:t>Va</a:t>
                  </a:r>
                  <a:r>
                    <a:rPr lang="en-US" sz="800" dirty="0">
                      <a:solidFill>
                        <a:schemeClr val="tx2"/>
                      </a:solidFill>
                      <a:latin typeface="Neue Haas Grotesk Text Pro" panose="020B0504020202020204" pitchFamily="34" charset="77"/>
                    </a:rPr>
                    <a:t>lue Tier</a:t>
                  </a:r>
                </a:p>
                <a:p>
                  <a:pPr>
                    <a:lnSpc>
                      <a:spcPct val="90000"/>
                    </a:lnSpc>
                    <a:spcBef>
                      <a:spcPts val="300"/>
                    </a:spcBef>
                  </a:pPr>
                  <a:r>
                    <a:rPr lang="en-US" sz="800" dirty="0">
                      <a:solidFill>
                        <a:schemeClr val="tx2"/>
                      </a:solidFill>
                      <a:latin typeface="Neue Haas Grotesk Text Pro" panose="020B0504020202020204" pitchFamily="34" charset="77"/>
                    </a:rPr>
                    <a:t>Standard Tier</a:t>
                  </a:r>
                </a:p>
                <a:p>
                  <a:pPr>
                    <a:lnSpc>
                      <a:spcPct val="90000"/>
                    </a:lnSpc>
                    <a:spcBef>
                      <a:spcPts val="300"/>
                    </a:spcBef>
                  </a:pPr>
                  <a:r>
                    <a:rPr lang="en-US" sz="800" dirty="0">
                      <a:solidFill>
                        <a:schemeClr val="tx2"/>
                      </a:solidFill>
                      <a:latin typeface="Neue Haas Grotesk Text Pro" panose="020B0504020202020204" pitchFamily="34" charset="77"/>
                    </a:rPr>
                    <a:t>Performance Tier</a:t>
                  </a:r>
                </a:p>
                <a:p>
                  <a:pPr>
                    <a:lnSpc>
                      <a:spcPct val="90000"/>
                    </a:lnSpc>
                    <a:spcBef>
                      <a:spcPts val="300"/>
                    </a:spcBef>
                  </a:pPr>
                  <a:r>
                    <a:rPr lang="en-US" sz="800" dirty="0">
                      <a:solidFill>
                        <a:schemeClr val="tx2"/>
                      </a:solidFill>
                      <a:latin typeface="Neue Haas Grotesk Text Pro" panose="020B0504020202020204" pitchFamily="34" charset="77"/>
                    </a:rPr>
                    <a:t>Ultra Tier</a:t>
                  </a:r>
                </a:p>
                <a:p>
                  <a:pPr>
                    <a:lnSpc>
                      <a:spcPct val="90000"/>
                    </a:lnSpc>
                    <a:spcBef>
                      <a:spcPts val="300"/>
                    </a:spcBef>
                  </a:pPr>
                  <a:r>
                    <a:rPr lang="en-US" sz="800" dirty="0">
                      <a:solidFill>
                        <a:schemeClr val="tx2"/>
                      </a:solidFill>
                      <a:latin typeface="Neue Haas Grotesk Text Pro" panose="020B0504020202020204" pitchFamily="34" charset="77"/>
                    </a:rPr>
                    <a:t>Hybrid Tier</a:t>
                  </a:r>
                </a:p>
                <a:p>
                  <a:pPr>
                    <a:lnSpc>
                      <a:spcPct val="90000"/>
                    </a:lnSpc>
                    <a:spcBef>
                      <a:spcPts val="300"/>
                    </a:spcBef>
                  </a:pPr>
                  <a:r>
                    <a:rPr lang="en-US" sz="800" dirty="0">
                      <a:solidFill>
                        <a:schemeClr val="tx2"/>
                      </a:solidFill>
                      <a:latin typeface="Neue Haas Grotesk Text Pro" panose="020B0504020202020204" pitchFamily="34" charset="77"/>
                    </a:rPr>
                    <a:t>Object Tier</a:t>
                  </a:r>
                </a:p>
              </p:txBody>
            </p:sp>
          </p:grpSp>
        </p:grpSp>
        <p:sp>
          <p:nvSpPr>
            <p:cNvPr id="29" name="Rectangle 28">
              <a:extLst>
                <a:ext uri="{FF2B5EF4-FFF2-40B4-BE49-F238E27FC236}">
                  <a16:creationId xmlns:a16="http://schemas.microsoft.com/office/drawing/2014/main" id="{082F86DA-895F-A839-169A-45E01BF64294}"/>
                </a:ext>
              </a:extLst>
            </p:cNvPr>
            <p:cNvSpPr/>
            <p:nvPr/>
          </p:nvSpPr>
          <p:spPr>
            <a:xfrm>
              <a:off x="4280842" y="1066252"/>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37" name="Group 36">
            <a:extLst>
              <a:ext uri="{FF2B5EF4-FFF2-40B4-BE49-F238E27FC236}">
                <a16:creationId xmlns:a16="http://schemas.microsoft.com/office/drawing/2014/main" id="{EDBBE204-0CCA-1635-F308-80532B71A7EC}"/>
              </a:ext>
            </a:extLst>
          </p:cNvPr>
          <p:cNvGrpSpPr/>
          <p:nvPr/>
        </p:nvGrpSpPr>
        <p:grpSpPr>
          <a:xfrm>
            <a:off x="760350" y="2851395"/>
            <a:ext cx="2428646" cy="1796118"/>
            <a:chOff x="1807373" y="2959721"/>
            <a:chExt cx="2428646" cy="1796118"/>
          </a:xfrm>
        </p:grpSpPr>
        <p:grpSp>
          <p:nvGrpSpPr>
            <p:cNvPr id="38" name="Group 37">
              <a:extLst>
                <a:ext uri="{FF2B5EF4-FFF2-40B4-BE49-F238E27FC236}">
                  <a16:creationId xmlns:a16="http://schemas.microsoft.com/office/drawing/2014/main" id="{D9CC3014-10E3-558A-8E1F-D1A433C57C38}"/>
                </a:ext>
              </a:extLst>
            </p:cNvPr>
            <p:cNvGrpSpPr/>
            <p:nvPr/>
          </p:nvGrpSpPr>
          <p:grpSpPr>
            <a:xfrm>
              <a:off x="1807373" y="3060010"/>
              <a:ext cx="2428646" cy="1429490"/>
              <a:chOff x="1704961" y="3096585"/>
              <a:chExt cx="2428646" cy="1429490"/>
            </a:xfrm>
          </p:grpSpPr>
          <p:sp>
            <p:nvSpPr>
              <p:cNvPr id="40" name="TextBox 37">
                <a:extLst>
                  <a:ext uri="{FF2B5EF4-FFF2-40B4-BE49-F238E27FC236}">
                    <a16:creationId xmlns:a16="http://schemas.microsoft.com/office/drawing/2014/main" id="{3336CB16-7D8B-D127-E39C-DA828B9A010D}"/>
                  </a:ext>
                </a:extLst>
              </p:cNvPr>
              <p:cNvSpPr txBox="1"/>
              <p:nvPr/>
            </p:nvSpPr>
            <p:spPr>
              <a:xfrm>
                <a:off x="2049495" y="3096585"/>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CONTRACT TERM</a:t>
                </a:r>
              </a:p>
            </p:txBody>
          </p:sp>
          <p:sp>
            <p:nvSpPr>
              <p:cNvPr id="41" name="CuadroTexto 34">
                <a:extLst>
                  <a:ext uri="{FF2B5EF4-FFF2-40B4-BE49-F238E27FC236}">
                    <a16:creationId xmlns:a16="http://schemas.microsoft.com/office/drawing/2014/main" id="{DB94C131-5773-4134-29E2-83198FC669A4}"/>
                  </a:ext>
                </a:extLst>
              </p:cNvPr>
              <p:cNvSpPr txBox="1"/>
              <p:nvPr/>
            </p:nvSpPr>
            <p:spPr>
              <a:xfrm>
                <a:off x="1704961" y="3347650"/>
                <a:ext cx="2428646" cy="553998"/>
              </a:xfrm>
              <a:prstGeom prst="rect">
                <a:avLst/>
              </a:prstGeom>
              <a:noFill/>
            </p:spPr>
            <p:txBody>
              <a:bodyPr wrap="square">
                <a:spAutoFit/>
              </a:bodyPr>
              <a:lstStyle/>
              <a:p>
                <a:pPr algn="ctr"/>
                <a:r>
                  <a:rPr lang="en-US" sz="1000" dirty="0">
                    <a:latin typeface="Neue Haas Grotesk Text Pro" panose="020B0504020202020204" pitchFamily="34" charset="77"/>
                  </a:rPr>
                  <a:t>Ranging from 1 to 5 years with pricing per GB diminishing as the contract term and capacity tier increases.</a:t>
                </a:r>
              </a:p>
            </p:txBody>
          </p:sp>
          <p:grpSp>
            <p:nvGrpSpPr>
              <p:cNvPr id="42" name="Group 41">
                <a:extLst>
                  <a:ext uri="{FF2B5EF4-FFF2-40B4-BE49-F238E27FC236}">
                    <a16:creationId xmlns:a16="http://schemas.microsoft.com/office/drawing/2014/main" id="{27AA1DE0-FCE7-68FF-326E-E329C673879B}"/>
                  </a:ext>
                </a:extLst>
              </p:cNvPr>
              <p:cNvGrpSpPr/>
              <p:nvPr/>
            </p:nvGrpSpPr>
            <p:grpSpPr>
              <a:xfrm>
                <a:off x="2106718" y="4046313"/>
                <a:ext cx="1454134" cy="479762"/>
                <a:chOff x="2106718" y="4141409"/>
                <a:chExt cx="1454134" cy="479762"/>
              </a:xfrm>
            </p:grpSpPr>
            <p:cxnSp>
              <p:nvCxnSpPr>
                <p:cNvPr id="43" name="Conector recto de flecha 43">
                  <a:extLst>
                    <a:ext uri="{FF2B5EF4-FFF2-40B4-BE49-F238E27FC236}">
                      <a16:creationId xmlns:a16="http://schemas.microsoft.com/office/drawing/2014/main" id="{3E196896-2955-4496-4006-B0D5D1104EEB}"/>
                    </a:ext>
                  </a:extLst>
                </p:cNvPr>
                <p:cNvCxnSpPr/>
                <p:nvPr/>
              </p:nvCxnSpPr>
              <p:spPr>
                <a:xfrm>
                  <a:off x="2919284" y="4381290"/>
                  <a:ext cx="393684"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Elipse 44">
                  <a:extLst>
                    <a:ext uri="{FF2B5EF4-FFF2-40B4-BE49-F238E27FC236}">
                      <a16:creationId xmlns:a16="http://schemas.microsoft.com/office/drawing/2014/main" id="{646ADE99-A6C9-CC06-CD86-35594A8B7BE8}"/>
                    </a:ext>
                  </a:extLst>
                </p:cNvPr>
                <p:cNvSpPr/>
                <p:nvPr/>
              </p:nvSpPr>
              <p:spPr>
                <a:xfrm>
                  <a:off x="2675966" y="4251855"/>
                  <a:ext cx="201850" cy="22633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sp>
              <p:nvSpPr>
                <p:cNvPr id="45" name="Elipse 46">
                  <a:extLst>
                    <a:ext uri="{FF2B5EF4-FFF2-40B4-BE49-F238E27FC236}">
                      <a16:creationId xmlns:a16="http://schemas.microsoft.com/office/drawing/2014/main" id="{9FCE6E5E-4435-BA90-D6E8-24E5333BB9FA}"/>
                    </a:ext>
                  </a:extLst>
                </p:cNvPr>
                <p:cNvSpPr/>
                <p:nvPr/>
              </p:nvSpPr>
              <p:spPr>
                <a:xfrm>
                  <a:off x="3359002" y="4246825"/>
                  <a:ext cx="201850" cy="22633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Neue Haas Grotesk Text Pro" panose="020B0504020202020204" pitchFamily="34" charset="77"/>
                  </a:endParaRPr>
                </a:p>
              </p:txBody>
            </p:sp>
            <p:pic>
              <p:nvPicPr>
                <p:cNvPr id="46" name="Graphic 9">
                  <a:extLst>
                    <a:ext uri="{FF2B5EF4-FFF2-40B4-BE49-F238E27FC236}">
                      <a16:creationId xmlns:a16="http://schemas.microsoft.com/office/drawing/2014/main" id="{01C9EF6E-9EE8-56D3-9855-C6F25D9A90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6718" y="4141409"/>
                  <a:ext cx="444977" cy="479762"/>
                </a:xfrm>
                <a:prstGeom prst="rect">
                  <a:avLst/>
                </a:prstGeom>
              </p:spPr>
            </p:pic>
            <p:sp>
              <p:nvSpPr>
                <p:cNvPr id="47" name="CuadroTexto 40">
                  <a:extLst>
                    <a:ext uri="{FF2B5EF4-FFF2-40B4-BE49-F238E27FC236}">
                      <a16:creationId xmlns:a16="http://schemas.microsoft.com/office/drawing/2014/main" id="{8DFCCE07-EE22-D034-A270-834C62592A98}"/>
                    </a:ext>
                  </a:extLst>
                </p:cNvPr>
                <p:cNvSpPr txBox="1"/>
                <p:nvPr/>
              </p:nvSpPr>
              <p:spPr>
                <a:xfrm>
                  <a:off x="2741787" y="4299513"/>
                  <a:ext cx="75946" cy="139238"/>
                </a:xfrm>
                <a:prstGeom prst="rect">
                  <a:avLst/>
                </a:prstGeom>
                <a:noFill/>
              </p:spPr>
              <p:txBody>
                <a:bodyPr wrap="none" lIns="0" tIns="0" rIns="0" bIns="0" rtlCol="0">
                  <a:spAutoFit/>
                </a:bodyPr>
                <a:lstStyle/>
                <a:p>
                  <a:pPr algn="l">
                    <a:lnSpc>
                      <a:spcPct val="90000"/>
                    </a:lnSpc>
                    <a:spcBef>
                      <a:spcPts val="600"/>
                    </a:spcBef>
                  </a:pPr>
                  <a:r>
                    <a:rPr lang="en-US" sz="1100" b="1">
                      <a:latin typeface="Neue Haas Grotesk Text Pro" panose="020B0504020202020204" pitchFamily="34" charset="77"/>
                    </a:rPr>
                    <a:t>1 </a:t>
                  </a:r>
                </a:p>
              </p:txBody>
            </p:sp>
            <p:sp>
              <p:nvSpPr>
                <p:cNvPr id="48" name="CuadroTexto 41">
                  <a:extLst>
                    <a:ext uri="{FF2B5EF4-FFF2-40B4-BE49-F238E27FC236}">
                      <a16:creationId xmlns:a16="http://schemas.microsoft.com/office/drawing/2014/main" id="{EA044DC6-5020-4934-9F7A-87951C65EC0C}"/>
                    </a:ext>
                  </a:extLst>
                </p:cNvPr>
                <p:cNvSpPr txBox="1"/>
                <p:nvPr/>
              </p:nvSpPr>
              <p:spPr>
                <a:xfrm>
                  <a:off x="3420128" y="4302204"/>
                  <a:ext cx="70798" cy="139238"/>
                </a:xfrm>
                <a:prstGeom prst="rect">
                  <a:avLst/>
                </a:prstGeom>
                <a:noFill/>
              </p:spPr>
              <p:txBody>
                <a:bodyPr wrap="none" lIns="0" tIns="0" rIns="0" bIns="0" rtlCol="0">
                  <a:spAutoFit/>
                </a:bodyPr>
                <a:lstStyle/>
                <a:p>
                  <a:pPr algn="l">
                    <a:lnSpc>
                      <a:spcPct val="90000"/>
                    </a:lnSpc>
                    <a:spcBef>
                      <a:spcPts val="600"/>
                    </a:spcBef>
                  </a:pPr>
                  <a:r>
                    <a:rPr lang="en-US" sz="1100" b="1">
                      <a:latin typeface="Neue Haas Grotesk Text Pro" panose="020B0504020202020204" pitchFamily="34" charset="77"/>
                    </a:rPr>
                    <a:t>5</a:t>
                  </a:r>
                </a:p>
              </p:txBody>
            </p:sp>
          </p:grpSp>
        </p:grpSp>
        <p:sp>
          <p:nvSpPr>
            <p:cNvPr id="39" name="Rectangle 38">
              <a:extLst>
                <a:ext uri="{FF2B5EF4-FFF2-40B4-BE49-F238E27FC236}">
                  <a16:creationId xmlns:a16="http://schemas.microsoft.com/office/drawing/2014/main" id="{85FE0A4C-8501-DC12-C2AD-3EBF237AB17E}"/>
                </a:ext>
              </a:extLst>
            </p:cNvPr>
            <p:cNvSpPr/>
            <p:nvPr/>
          </p:nvSpPr>
          <p:spPr>
            <a:xfrm>
              <a:off x="1841597" y="2959721"/>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49" name="Group 48">
            <a:extLst>
              <a:ext uri="{FF2B5EF4-FFF2-40B4-BE49-F238E27FC236}">
                <a16:creationId xmlns:a16="http://schemas.microsoft.com/office/drawing/2014/main" id="{31AAF59F-72D6-97B7-30A5-4D78E4A18B7A}"/>
              </a:ext>
            </a:extLst>
          </p:cNvPr>
          <p:cNvGrpSpPr/>
          <p:nvPr/>
        </p:nvGrpSpPr>
        <p:grpSpPr>
          <a:xfrm>
            <a:off x="5656068" y="2850359"/>
            <a:ext cx="2344150" cy="1796118"/>
            <a:chOff x="6703091" y="2958685"/>
            <a:chExt cx="2344150" cy="1796118"/>
          </a:xfrm>
        </p:grpSpPr>
        <p:grpSp>
          <p:nvGrpSpPr>
            <p:cNvPr id="50" name="Group 49">
              <a:extLst>
                <a:ext uri="{FF2B5EF4-FFF2-40B4-BE49-F238E27FC236}">
                  <a16:creationId xmlns:a16="http://schemas.microsoft.com/office/drawing/2014/main" id="{580CF5A1-5F98-BEFB-82EF-205BB9318A8F}"/>
                </a:ext>
              </a:extLst>
            </p:cNvPr>
            <p:cNvGrpSpPr/>
            <p:nvPr/>
          </p:nvGrpSpPr>
          <p:grpSpPr>
            <a:xfrm>
              <a:off x="6743273" y="3061619"/>
              <a:ext cx="2263786" cy="1553597"/>
              <a:chOff x="6781190" y="3098194"/>
              <a:chExt cx="2263786" cy="1553597"/>
            </a:xfrm>
          </p:grpSpPr>
          <p:sp>
            <p:nvSpPr>
              <p:cNvPr id="52" name="TextBox 51">
                <a:extLst>
                  <a:ext uri="{FF2B5EF4-FFF2-40B4-BE49-F238E27FC236}">
                    <a16:creationId xmlns:a16="http://schemas.microsoft.com/office/drawing/2014/main" id="{74F4D91E-8EA0-E075-356B-77C23FD712BC}"/>
                  </a:ext>
                </a:extLst>
              </p:cNvPr>
              <p:cNvSpPr txBox="1"/>
              <p:nvPr/>
            </p:nvSpPr>
            <p:spPr>
              <a:xfrm>
                <a:off x="7167139" y="3098194"/>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DEPLOYMENT</a:t>
                </a:r>
              </a:p>
            </p:txBody>
          </p:sp>
          <p:sp>
            <p:nvSpPr>
              <p:cNvPr id="53" name="CuadroTexto 38">
                <a:extLst>
                  <a:ext uri="{FF2B5EF4-FFF2-40B4-BE49-F238E27FC236}">
                    <a16:creationId xmlns:a16="http://schemas.microsoft.com/office/drawing/2014/main" id="{A70E9983-7146-7168-0EF8-DF598EFDF473}"/>
                  </a:ext>
                </a:extLst>
              </p:cNvPr>
              <p:cNvSpPr txBox="1"/>
              <p:nvPr/>
            </p:nvSpPr>
            <p:spPr>
              <a:xfrm>
                <a:off x="6781190" y="3349259"/>
                <a:ext cx="2235214" cy="553998"/>
              </a:xfrm>
              <a:prstGeom prst="rect">
                <a:avLst/>
              </a:prstGeom>
              <a:noFill/>
            </p:spPr>
            <p:txBody>
              <a:bodyPr wrap="square">
                <a:spAutoFit/>
              </a:bodyPr>
              <a:lstStyle/>
              <a:p>
                <a:pPr algn="ctr"/>
                <a:r>
                  <a:rPr lang="en-US" sz="1000" dirty="0">
                    <a:latin typeface="Neue Haas Grotesk Text Pro" panose="020B0504020202020204" pitchFamily="34" charset="77"/>
                  </a:rPr>
                  <a:t>Same Day service activation deployed on premise or colocation facility</a:t>
                </a:r>
              </a:p>
            </p:txBody>
          </p:sp>
          <p:grpSp>
            <p:nvGrpSpPr>
              <p:cNvPr id="54" name="Group 53">
                <a:extLst>
                  <a:ext uri="{FF2B5EF4-FFF2-40B4-BE49-F238E27FC236}">
                    <a16:creationId xmlns:a16="http://schemas.microsoft.com/office/drawing/2014/main" id="{97DD4E3F-BB8A-567B-0486-D3C463315D66}"/>
                  </a:ext>
                </a:extLst>
              </p:cNvPr>
              <p:cNvGrpSpPr/>
              <p:nvPr/>
            </p:nvGrpSpPr>
            <p:grpSpPr>
              <a:xfrm>
                <a:off x="6839299" y="3918303"/>
                <a:ext cx="2205677" cy="733488"/>
                <a:chOff x="6839299" y="4013399"/>
                <a:chExt cx="2205677" cy="733488"/>
              </a:xfrm>
            </p:grpSpPr>
            <p:sp>
              <p:nvSpPr>
                <p:cNvPr id="55" name="Rectangle 92">
                  <a:extLst>
                    <a:ext uri="{FF2B5EF4-FFF2-40B4-BE49-F238E27FC236}">
                      <a16:creationId xmlns:a16="http://schemas.microsoft.com/office/drawing/2014/main" id="{035C1070-8675-5E8D-8E25-E4714AF276B0}"/>
                    </a:ext>
                  </a:extLst>
                </p:cNvPr>
                <p:cNvSpPr/>
                <p:nvPr/>
              </p:nvSpPr>
              <p:spPr>
                <a:xfrm>
                  <a:off x="6839299" y="4423917"/>
                  <a:ext cx="880102" cy="304634"/>
                </a:xfrm>
                <a:prstGeom prst="rect">
                  <a:avLst/>
                </a:prstGeom>
                <a:noFill/>
                <a:ln w="158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a:buClr>
                      <a:srgbClr val="000000"/>
                    </a:buClr>
                    <a:defRPr/>
                  </a:pPr>
                  <a:r>
                    <a:rPr lang="en-US" sz="1000" kern="0" dirty="0">
                      <a:latin typeface="Neue Haas Grotesk Text Pro" panose="020B0504020202020204" pitchFamily="34" charset="77"/>
                      <a:cs typeface="Arial"/>
                      <a:sym typeface="Arial"/>
                    </a:rPr>
                    <a:t>Fully</a:t>
                  </a:r>
                </a:p>
                <a:p>
                  <a:pPr algn="ctr" defTabSz="914355">
                    <a:buClr>
                      <a:srgbClr val="000000"/>
                    </a:buClr>
                    <a:defRPr/>
                  </a:pPr>
                  <a:r>
                    <a:rPr lang="en-US" sz="1000" kern="0" dirty="0">
                      <a:latin typeface="Neue Haas Grotesk Text Pro" panose="020B0504020202020204" pitchFamily="34" charset="77"/>
                      <a:cs typeface="Arial"/>
                      <a:sym typeface="Arial"/>
                    </a:rPr>
                    <a:t>Configured</a:t>
                  </a:r>
                  <a:endParaRPr lang="en-US" sz="500" kern="0" dirty="0">
                    <a:latin typeface="Neue Haas Grotesk Text Pro" panose="020B0504020202020204" pitchFamily="34" charset="77"/>
                    <a:cs typeface="Arial"/>
                    <a:sym typeface="Arial"/>
                  </a:endParaRPr>
                </a:p>
              </p:txBody>
            </p:sp>
            <p:sp>
              <p:nvSpPr>
                <p:cNvPr id="56" name="Rectangle 91">
                  <a:extLst>
                    <a:ext uri="{FF2B5EF4-FFF2-40B4-BE49-F238E27FC236}">
                      <a16:creationId xmlns:a16="http://schemas.microsoft.com/office/drawing/2014/main" id="{631FC83E-AC18-5D94-6C39-1CB815135C2D}"/>
                    </a:ext>
                  </a:extLst>
                </p:cNvPr>
                <p:cNvSpPr/>
                <p:nvPr/>
              </p:nvSpPr>
              <p:spPr>
                <a:xfrm>
                  <a:off x="8351030" y="4437059"/>
                  <a:ext cx="693946" cy="281276"/>
                </a:xfrm>
                <a:prstGeom prst="rect">
                  <a:avLst/>
                </a:prstGeom>
                <a:noFill/>
                <a:ln w="158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a:buClr>
                      <a:srgbClr val="000000"/>
                    </a:buClr>
                    <a:defRPr/>
                  </a:pPr>
                  <a:r>
                    <a:rPr lang="en-US" sz="1000" kern="0" dirty="0">
                      <a:latin typeface="Neue Haas Grotesk Text Pro" panose="020B0504020202020204" pitchFamily="34" charset="77"/>
                      <a:cs typeface="Arial"/>
                      <a:sym typeface="Arial"/>
                    </a:rPr>
                    <a:t>On-Prem </a:t>
                  </a:r>
                </a:p>
                <a:p>
                  <a:pPr algn="ctr" defTabSz="914355">
                    <a:buClr>
                      <a:srgbClr val="000000"/>
                    </a:buClr>
                    <a:defRPr/>
                  </a:pPr>
                  <a:r>
                    <a:rPr lang="en-US" sz="1000" kern="0" dirty="0">
                      <a:latin typeface="Neue Haas Grotesk Text Pro" panose="020B0504020202020204" pitchFamily="34" charset="77"/>
                      <a:cs typeface="Arial"/>
                      <a:sym typeface="Arial"/>
                    </a:rPr>
                    <a:t>or Colo</a:t>
                  </a:r>
                  <a:endParaRPr lang="en-US" sz="600" kern="0" dirty="0">
                    <a:latin typeface="Neue Haas Grotesk Text Pro" panose="020B0504020202020204" pitchFamily="34" charset="77"/>
                    <a:cs typeface="Arial"/>
                    <a:sym typeface="Arial"/>
                  </a:endParaRPr>
                </a:p>
              </p:txBody>
            </p:sp>
            <p:sp>
              <p:nvSpPr>
                <p:cNvPr id="57" name="Rectangle 93">
                  <a:extLst>
                    <a:ext uri="{FF2B5EF4-FFF2-40B4-BE49-F238E27FC236}">
                      <a16:creationId xmlns:a16="http://schemas.microsoft.com/office/drawing/2014/main" id="{F7858B9E-2D20-2B08-6BA8-37653B683650}"/>
                    </a:ext>
                  </a:extLst>
                </p:cNvPr>
                <p:cNvSpPr/>
                <p:nvPr/>
              </p:nvSpPr>
              <p:spPr>
                <a:xfrm>
                  <a:off x="7632781" y="4405581"/>
                  <a:ext cx="713021" cy="341306"/>
                </a:xfrm>
                <a:prstGeom prst="rect">
                  <a:avLst/>
                </a:prstGeom>
                <a:noFill/>
                <a:ln w="158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a:buClr>
                      <a:srgbClr val="000000"/>
                    </a:buClr>
                    <a:defRPr/>
                  </a:pPr>
                  <a:r>
                    <a:rPr lang="en-US" sz="1000" kern="0" dirty="0">
                      <a:latin typeface="Neue Haas Grotesk Text Pro" panose="020B0504020202020204" pitchFamily="34" charset="77"/>
                      <a:cs typeface="Arial"/>
                      <a:sym typeface="Arial"/>
                    </a:rPr>
                    <a:t>Storage*</a:t>
                  </a:r>
                </a:p>
                <a:p>
                  <a:pPr algn="ctr" defTabSz="914355">
                    <a:buClr>
                      <a:srgbClr val="000000"/>
                    </a:buClr>
                    <a:defRPr/>
                  </a:pPr>
                  <a:r>
                    <a:rPr lang="en-US" sz="1000" kern="0" dirty="0">
                      <a:latin typeface="Neue Haas Grotesk Text Pro" panose="020B0504020202020204" pitchFamily="34" charset="77"/>
                      <a:cs typeface="Arial"/>
                      <a:sym typeface="Arial"/>
                    </a:rPr>
                    <a:t>Only</a:t>
                  </a:r>
                  <a:endParaRPr lang="en-US" sz="600" kern="0" dirty="0">
                    <a:latin typeface="Neue Haas Grotesk Text Pro" panose="020B0504020202020204" pitchFamily="34" charset="77"/>
                    <a:cs typeface="Arial"/>
                    <a:sym typeface="Arial"/>
                  </a:endParaRPr>
                </a:p>
              </p:txBody>
            </p:sp>
            <p:pic>
              <p:nvPicPr>
                <p:cNvPr id="58" name="Graphic 94">
                  <a:extLst>
                    <a:ext uri="{FF2B5EF4-FFF2-40B4-BE49-F238E27FC236}">
                      <a16:creationId xmlns:a16="http://schemas.microsoft.com/office/drawing/2014/main" id="{DDB421DB-20C4-A6BB-71FC-BC9F95EE853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79401" y="4034077"/>
                  <a:ext cx="224422" cy="282644"/>
                </a:xfrm>
                <a:prstGeom prst="rect">
                  <a:avLst/>
                </a:prstGeom>
              </p:spPr>
            </p:pic>
            <p:pic>
              <p:nvPicPr>
                <p:cNvPr id="59" name="Graphic 95">
                  <a:extLst>
                    <a:ext uri="{FF2B5EF4-FFF2-40B4-BE49-F238E27FC236}">
                      <a16:creationId xmlns:a16="http://schemas.microsoft.com/office/drawing/2014/main" id="{A1CE62BD-C7BF-D002-CCB4-17B02F2643A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50675" y="4047447"/>
                  <a:ext cx="201437" cy="269274"/>
                </a:xfrm>
                <a:prstGeom prst="rect">
                  <a:avLst/>
                </a:prstGeom>
              </p:spPr>
            </p:pic>
            <p:pic>
              <p:nvPicPr>
                <p:cNvPr id="60" name="Graphic 96">
                  <a:extLst>
                    <a:ext uri="{FF2B5EF4-FFF2-40B4-BE49-F238E27FC236}">
                      <a16:creationId xmlns:a16="http://schemas.microsoft.com/office/drawing/2014/main" id="{C226AB9F-ECE2-3F79-7656-D7DB909C88D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98964" y="4013399"/>
                  <a:ext cx="328395" cy="301278"/>
                </a:xfrm>
                <a:prstGeom prst="rect">
                  <a:avLst/>
                </a:prstGeom>
              </p:spPr>
            </p:pic>
          </p:grpSp>
        </p:grpSp>
        <p:sp>
          <p:nvSpPr>
            <p:cNvPr id="51" name="Rectangle 50">
              <a:extLst>
                <a:ext uri="{FF2B5EF4-FFF2-40B4-BE49-F238E27FC236}">
                  <a16:creationId xmlns:a16="http://schemas.microsoft.com/office/drawing/2014/main" id="{9AFB3566-A007-80E8-8B01-DE7C425DE33D}"/>
                </a:ext>
              </a:extLst>
            </p:cNvPr>
            <p:cNvSpPr/>
            <p:nvPr/>
          </p:nvSpPr>
          <p:spPr>
            <a:xfrm>
              <a:off x="6703091" y="2958685"/>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61" name="Group 60">
            <a:extLst>
              <a:ext uri="{FF2B5EF4-FFF2-40B4-BE49-F238E27FC236}">
                <a16:creationId xmlns:a16="http://schemas.microsoft.com/office/drawing/2014/main" id="{A774A0E3-0118-FFE7-6160-E63253DABD0C}"/>
              </a:ext>
            </a:extLst>
          </p:cNvPr>
          <p:cNvGrpSpPr/>
          <p:nvPr/>
        </p:nvGrpSpPr>
        <p:grpSpPr>
          <a:xfrm>
            <a:off x="3225795" y="2850359"/>
            <a:ext cx="2344150" cy="1796118"/>
            <a:chOff x="4272818" y="2958685"/>
            <a:chExt cx="2344150" cy="1796118"/>
          </a:xfrm>
        </p:grpSpPr>
        <p:grpSp>
          <p:nvGrpSpPr>
            <p:cNvPr id="62" name="Group 61">
              <a:extLst>
                <a:ext uri="{FF2B5EF4-FFF2-40B4-BE49-F238E27FC236}">
                  <a16:creationId xmlns:a16="http://schemas.microsoft.com/office/drawing/2014/main" id="{E67EC7BA-1C79-C2B8-B35C-63D8428AD5E3}"/>
                </a:ext>
              </a:extLst>
            </p:cNvPr>
            <p:cNvGrpSpPr/>
            <p:nvPr/>
          </p:nvGrpSpPr>
          <p:grpSpPr>
            <a:xfrm>
              <a:off x="4436959" y="3060313"/>
              <a:ext cx="2042002" cy="1407217"/>
              <a:chOff x="4477557" y="3096888"/>
              <a:chExt cx="2042002" cy="1407217"/>
            </a:xfrm>
          </p:grpSpPr>
          <p:sp>
            <p:nvSpPr>
              <p:cNvPr id="64" name="TextBox 37">
                <a:extLst>
                  <a:ext uri="{FF2B5EF4-FFF2-40B4-BE49-F238E27FC236}">
                    <a16:creationId xmlns:a16="http://schemas.microsoft.com/office/drawing/2014/main" id="{8F386F68-0CE1-F844-62D8-0A59834B90AF}"/>
                  </a:ext>
                </a:extLst>
              </p:cNvPr>
              <p:cNvSpPr txBox="1"/>
              <p:nvPr/>
            </p:nvSpPr>
            <p:spPr>
              <a:xfrm>
                <a:off x="4670294" y="3096888"/>
                <a:ext cx="1742108" cy="261610"/>
              </a:xfrm>
              <a:prstGeom prst="rect">
                <a:avLst/>
              </a:prstGeom>
              <a:noFill/>
            </p:spPr>
            <p:txBody>
              <a:bodyPr wrap="square">
                <a:spAutoFit/>
              </a:bodyPr>
              <a:lstStyle/>
              <a:p>
                <a:pPr algn="ctr"/>
                <a:r>
                  <a:rPr lang="en-US" sz="1100" b="1" dirty="0">
                    <a:solidFill>
                      <a:srgbClr val="00467A"/>
                    </a:solidFill>
                    <a:latin typeface="Neue Haas Grotesk Text Pro" panose="020B0504020202020204" pitchFamily="34" charset="77"/>
                  </a:rPr>
                  <a:t>SERVICE LEVELS</a:t>
                </a:r>
              </a:p>
            </p:txBody>
          </p:sp>
          <p:sp>
            <p:nvSpPr>
              <p:cNvPr id="65" name="CuadroTexto 36">
                <a:extLst>
                  <a:ext uri="{FF2B5EF4-FFF2-40B4-BE49-F238E27FC236}">
                    <a16:creationId xmlns:a16="http://schemas.microsoft.com/office/drawing/2014/main" id="{39288014-331C-9241-1B5A-9950B3F526EA}"/>
                  </a:ext>
                </a:extLst>
              </p:cNvPr>
              <p:cNvSpPr txBox="1"/>
              <p:nvPr/>
            </p:nvSpPr>
            <p:spPr>
              <a:xfrm>
                <a:off x="4477557" y="3347953"/>
                <a:ext cx="2042002" cy="365677"/>
              </a:xfrm>
              <a:prstGeom prst="rect">
                <a:avLst/>
              </a:prstGeom>
              <a:noFill/>
            </p:spPr>
            <p:txBody>
              <a:bodyPr wrap="square">
                <a:spAutoFit/>
              </a:bodyPr>
              <a:lstStyle/>
              <a:p>
                <a:pPr algn="ctr"/>
                <a:r>
                  <a:rPr lang="en-US" sz="1000" dirty="0">
                    <a:latin typeface="Neue Haas Grotesk Text Pro" panose="020B0504020202020204" pitchFamily="34" charset="77"/>
                  </a:rPr>
                  <a:t>Based on service up time and systems-level performance. </a:t>
                </a:r>
              </a:p>
            </p:txBody>
          </p:sp>
          <p:grpSp>
            <p:nvGrpSpPr>
              <p:cNvPr id="66" name="Group 65">
                <a:extLst>
                  <a:ext uri="{FF2B5EF4-FFF2-40B4-BE49-F238E27FC236}">
                    <a16:creationId xmlns:a16="http://schemas.microsoft.com/office/drawing/2014/main" id="{EC718F9B-E262-3529-6E1D-B18C8794DB23}"/>
                  </a:ext>
                </a:extLst>
              </p:cNvPr>
              <p:cNvGrpSpPr/>
              <p:nvPr/>
            </p:nvGrpSpPr>
            <p:grpSpPr>
              <a:xfrm>
                <a:off x="4719220" y="3988772"/>
                <a:ext cx="1477318" cy="515333"/>
                <a:chOff x="4915129" y="4014272"/>
                <a:chExt cx="1477318" cy="515333"/>
              </a:xfrm>
            </p:grpSpPr>
            <p:sp>
              <p:nvSpPr>
                <p:cNvPr id="67" name="TextBox 78">
                  <a:extLst>
                    <a:ext uri="{FF2B5EF4-FFF2-40B4-BE49-F238E27FC236}">
                      <a16:creationId xmlns:a16="http://schemas.microsoft.com/office/drawing/2014/main" id="{71338940-1FDF-F08A-DA05-0DF14EC108F4}"/>
                    </a:ext>
                  </a:extLst>
                </p:cNvPr>
                <p:cNvSpPr txBox="1"/>
                <p:nvPr/>
              </p:nvSpPr>
              <p:spPr>
                <a:xfrm>
                  <a:off x="5689424" y="4039242"/>
                  <a:ext cx="370294" cy="145424"/>
                </a:xfrm>
                <a:prstGeom prst="rect">
                  <a:avLst/>
                </a:prstGeom>
                <a:noFill/>
              </p:spPr>
              <p:txBody>
                <a:bodyPr wrap="none" lIns="0" tIns="0" rIns="0" bIns="0" rtlCol="0">
                  <a:spAutoFit/>
                </a:bodyPr>
                <a:lstStyle/>
                <a:p>
                  <a:pPr algn="l">
                    <a:lnSpc>
                      <a:spcPct val="90000"/>
                    </a:lnSpc>
                    <a:spcBef>
                      <a:spcPts val="600"/>
                    </a:spcBef>
                  </a:pPr>
                  <a:r>
                    <a:rPr lang="en-US" sz="1050" b="1" dirty="0">
                      <a:solidFill>
                        <a:schemeClr val="accent2"/>
                      </a:solidFill>
                      <a:latin typeface="Neue Haas Grotesk Text Pro" panose="020B0504020202020204" pitchFamily="34" charset="77"/>
                    </a:rPr>
                    <a:t>100%</a:t>
                  </a:r>
                </a:p>
              </p:txBody>
            </p:sp>
            <p:sp>
              <p:nvSpPr>
                <p:cNvPr id="68" name="TextBox 79">
                  <a:extLst>
                    <a:ext uri="{FF2B5EF4-FFF2-40B4-BE49-F238E27FC236}">
                      <a16:creationId xmlns:a16="http://schemas.microsoft.com/office/drawing/2014/main" id="{9F58D28D-0B1C-719A-9D69-EA5E7E044E2D}"/>
                    </a:ext>
                  </a:extLst>
                </p:cNvPr>
                <p:cNvSpPr txBox="1"/>
                <p:nvPr/>
              </p:nvSpPr>
              <p:spPr>
                <a:xfrm>
                  <a:off x="5438913" y="4152032"/>
                  <a:ext cx="953534" cy="377026"/>
                </a:xfrm>
                <a:prstGeom prst="rect">
                  <a:avLst/>
                </a:prstGeom>
                <a:noFill/>
              </p:spPr>
              <p:txBody>
                <a:bodyPr wrap="square" lIns="68580" tIns="34290" rIns="68580" bIns="34290" rtlCol="0" anchor="t">
                  <a:spAutoFit/>
                </a:bodyPr>
                <a:lstStyle/>
                <a:p>
                  <a:pPr algn="ctr" defTabSz="914355">
                    <a:defRPr/>
                  </a:pPr>
                  <a:r>
                    <a:rPr lang="en-US" sz="1000" kern="0" dirty="0">
                      <a:latin typeface="Neue Haas Grotesk Text Pro" panose="020B0504020202020204" pitchFamily="34" charset="77"/>
                      <a:cs typeface="Arial"/>
                      <a:sym typeface="Arial"/>
                    </a:rPr>
                    <a:t>Data Storage </a:t>
                  </a:r>
                </a:p>
                <a:p>
                  <a:pPr algn="ctr" defTabSz="914355">
                    <a:defRPr/>
                  </a:pPr>
                  <a:r>
                    <a:rPr lang="en-US" sz="1000" kern="0" dirty="0">
                      <a:latin typeface="Neue Haas Grotesk Text Pro" panose="020B0504020202020204" pitchFamily="34" charset="77"/>
                      <a:cs typeface="Arial"/>
                      <a:sym typeface="Arial"/>
                    </a:rPr>
                    <a:t>Availability </a:t>
                  </a:r>
                </a:p>
              </p:txBody>
            </p:sp>
            <p:pic>
              <p:nvPicPr>
                <p:cNvPr id="69" name="Graphic 6">
                  <a:extLst>
                    <a:ext uri="{FF2B5EF4-FFF2-40B4-BE49-F238E27FC236}">
                      <a16:creationId xmlns:a16="http://schemas.microsoft.com/office/drawing/2014/main" id="{7D8FA23D-1574-E6A1-76CB-73D86E96BDC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15129" y="4014272"/>
                  <a:ext cx="516496" cy="515333"/>
                </a:xfrm>
                <a:prstGeom prst="rect">
                  <a:avLst/>
                </a:prstGeom>
              </p:spPr>
            </p:pic>
          </p:grpSp>
        </p:grpSp>
        <p:sp>
          <p:nvSpPr>
            <p:cNvPr id="63" name="Rectangle 62">
              <a:extLst>
                <a:ext uri="{FF2B5EF4-FFF2-40B4-BE49-F238E27FC236}">
                  <a16:creationId xmlns:a16="http://schemas.microsoft.com/office/drawing/2014/main" id="{1869104B-22B2-F744-75D4-8761EF242C9A}"/>
                </a:ext>
              </a:extLst>
            </p:cNvPr>
            <p:cNvSpPr/>
            <p:nvPr/>
          </p:nvSpPr>
          <p:spPr>
            <a:xfrm>
              <a:off x="4272818" y="2958685"/>
              <a:ext cx="2344150" cy="179611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Tree>
    <p:extLst>
      <p:ext uri="{BB962C8B-B14F-4D97-AF65-F5344CB8AC3E}">
        <p14:creationId xmlns:p14="http://schemas.microsoft.com/office/powerpoint/2010/main" val="137821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1091-6119-D813-7238-5981053929CC}"/>
              </a:ext>
            </a:extLst>
          </p:cNvPr>
          <p:cNvSpPr>
            <a:spLocks noGrp="1"/>
          </p:cNvSpPr>
          <p:nvPr>
            <p:ph type="title"/>
          </p:nvPr>
        </p:nvSpPr>
        <p:spPr/>
        <p:txBody>
          <a:bodyPr/>
          <a:lstStyle/>
          <a:p>
            <a:r>
              <a:rPr lang="en-US" dirty="0"/>
              <a:t>STaaS Subscription | </a:t>
            </a:r>
            <a:r>
              <a:rPr lang="en-US" dirty="0">
                <a:solidFill>
                  <a:schemeClr val="bg1">
                    <a:lumMod val="50000"/>
                  </a:schemeClr>
                </a:solidFill>
              </a:rPr>
              <a:t>Hitachi Services Manager</a:t>
            </a:r>
          </a:p>
        </p:txBody>
      </p:sp>
      <p:sp>
        <p:nvSpPr>
          <p:cNvPr id="3" name="Content Placeholder 2">
            <a:extLst>
              <a:ext uri="{FF2B5EF4-FFF2-40B4-BE49-F238E27FC236}">
                <a16:creationId xmlns:a16="http://schemas.microsoft.com/office/drawing/2014/main" id="{A63C5FB8-5C53-F263-8DB9-88DE3B2E5522}"/>
              </a:ext>
            </a:extLst>
          </p:cNvPr>
          <p:cNvSpPr txBox="1">
            <a:spLocks/>
          </p:cNvSpPr>
          <p:nvPr/>
        </p:nvSpPr>
        <p:spPr>
          <a:xfrm>
            <a:off x="4834370" y="1888519"/>
            <a:ext cx="3487407" cy="2781547"/>
          </a:xfrm>
          <a:prstGeom prst="rect">
            <a:avLst/>
          </a:prstGeom>
        </p:spPr>
        <p:txBody>
          <a:bodyPr>
            <a:normAutofit lnSpcReduction="10000"/>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Org/User Administration</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Public/Private Product Catalog</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Solution Quoting</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Service Order Management</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Usage and Billing</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Subscriber and Resellers Communications</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Integrates with </a:t>
            </a:r>
            <a:r>
              <a:rPr kumimoji="0" lang="en-US" sz="12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existing CRM applications</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Supports the </a:t>
            </a:r>
            <a:r>
              <a:rPr kumimoji="0" lang="en-US" sz="12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complete subscriber life-cycle </a:t>
            </a: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including self-service</a:t>
            </a:r>
          </a:p>
          <a:p>
            <a:pPr marL="252000" marR="0" lvl="0" indent="-108000" algn="l" defTabSz="914400" rtl="0" eaLnBrk="1" fontAlgn="auto" latinLnBrk="0" hangingPunct="1">
              <a:lnSpc>
                <a:spcPct val="100000"/>
              </a:lnSpc>
              <a:spcBef>
                <a:spcPts val="600"/>
              </a:spcBef>
              <a:spcAft>
                <a:spcPts val="200"/>
              </a:spcAft>
              <a:buClr>
                <a:srgbClr val="CC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Integrates</a:t>
            </a:r>
            <a:r>
              <a:rPr kumimoji="0" lang="en-US" sz="12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 with practically any </a:t>
            </a:r>
            <a:r>
              <a:rPr kumimoji="0" lang="en-US" sz="12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existing, in-place infrastructure</a:t>
            </a:r>
          </a:p>
        </p:txBody>
      </p:sp>
      <p:sp>
        <p:nvSpPr>
          <p:cNvPr id="4" name="Content Placeholder 4">
            <a:extLst>
              <a:ext uri="{FF2B5EF4-FFF2-40B4-BE49-F238E27FC236}">
                <a16:creationId xmlns:a16="http://schemas.microsoft.com/office/drawing/2014/main" id="{A7E2D12B-EF2E-86B9-C287-4E01C328F389}"/>
              </a:ext>
            </a:extLst>
          </p:cNvPr>
          <p:cNvSpPr txBox="1">
            <a:spLocks/>
          </p:cNvSpPr>
          <p:nvPr/>
        </p:nvSpPr>
        <p:spPr>
          <a:xfrm>
            <a:off x="506868" y="1023204"/>
            <a:ext cx="8263421" cy="606814"/>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marR="0" lvl="0" indent="0" algn="ctr" defTabSz="914400" rtl="0" eaLnBrk="1" fontAlgn="auto" latinLnBrk="0" hangingPunct="1">
              <a:lnSpc>
                <a:spcPct val="100000"/>
              </a:lnSpc>
              <a:spcBef>
                <a:spcPts val="0"/>
              </a:spcBef>
              <a:spcAft>
                <a:spcPts val="200"/>
              </a:spcAft>
              <a:buClr>
                <a:srgbClr val="CC0000"/>
              </a:buClr>
              <a:buSzTx/>
              <a:buFont typeface="Arial" panose="020B0604020202020204" pitchFamily="34" charset="0"/>
              <a:buNone/>
              <a:tabLst/>
              <a:defRPr/>
            </a:pPr>
            <a:r>
              <a:rPr kumimoji="0" lang="en-US" sz="160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This console </a:t>
            </a:r>
            <a:r>
              <a:rPr kumimoji="0" lang="en-US" sz="16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is a turn-key </a:t>
            </a:r>
            <a:r>
              <a:rPr kumimoji="0" lang="en-US" sz="16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Quote-to-Cash workflow and governance system </a:t>
            </a:r>
            <a:r>
              <a:rPr kumimoji="0" lang="en-US" sz="16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that enables the </a:t>
            </a:r>
            <a:r>
              <a:rPr kumimoji="0" lang="en-US" sz="16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automation</a:t>
            </a:r>
            <a:r>
              <a:rPr kumimoji="0" lang="en-US" sz="16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 of the entire </a:t>
            </a:r>
            <a:r>
              <a:rPr kumimoji="0" lang="en-US" sz="16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order management process</a:t>
            </a:r>
          </a:p>
        </p:txBody>
      </p:sp>
      <p:grpSp>
        <p:nvGrpSpPr>
          <p:cNvPr id="5" name="Grupo 8">
            <a:extLst>
              <a:ext uri="{FF2B5EF4-FFF2-40B4-BE49-F238E27FC236}">
                <a16:creationId xmlns:a16="http://schemas.microsoft.com/office/drawing/2014/main" id="{0F7B98CD-FA90-D220-8AA2-1CFDA1A99169}"/>
              </a:ext>
            </a:extLst>
          </p:cNvPr>
          <p:cNvGrpSpPr/>
          <p:nvPr/>
        </p:nvGrpSpPr>
        <p:grpSpPr>
          <a:xfrm>
            <a:off x="506868" y="1811335"/>
            <a:ext cx="3977667" cy="2561881"/>
            <a:chOff x="5061112" y="1426298"/>
            <a:chExt cx="3341229" cy="2160095"/>
          </a:xfrm>
        </p:grpSpPr>
        <p:pic>
          <p:nvPicPr>
            <p:cNvPr id="6" name="Picture 41">
              <a:extLst>
                <a:ext uri="{FF2B5EF4-FFF2-40B4-BE49-F238E27FC236}">
                  <a16:creationId xmlns:a16="http://schemas.microsoft.com/office/drawing/2014/main" id="{3312CCCF-5AB9-3B6D-3275-1280E093C8EF}"/>
                </a:ext>
              </a:extLst>
            </p:cNvPr>
            <p:cNvPicPr>
              <a:picLocks noChangeAspect="1"/>
            </p:cNvPicPr>
            <p:nvPr/>
          </p:nvPicPr>
          <p:blipFill>
            <a:blip r:embed="rId3"/>
            <a:stretch>
              <a:fillRect/>
            </a:stretch>
          </p:blipFill>
          <p:spPr>
            <a:xfrm>
              <a:off x="5061112" y="1426298"/>
              <a:ext cx="3341229" cy="2160095"/>
            </a:xfrm>
            <a:prstGeom prst="rect">
              <a:avLst/>
            </a:prstGeom>
          </p:spPr>
        </p:pic>
        <p:sp>
          <p:nvSpPr>
            <p:cNvPr id="7" name="Rectángulo redondeado 10">
              <a:extLst>
                <a:ext uri="{FF2B5EF4-FFF2-40B4-BE49-F238E27FC236}">
                  <a16:creationId xmlns:a16="http://schemas.microsoft.com/office/drawing/2014/main" id="{1B8EF5CA-D7B3-97E3-2CA3-9E50DAD85FF6}"/>
                </a:ext>
              </a:extLst>
            </p:cNvPr>
            <p:cNvSpPr/>
            <p:nvPr/>
          </p:nvSpPr>
          <p:spPr>
            <a:xfrm>
              <a:off x="6209211" y="2360023"/>
              <a:ext cx="1001486" cy="3918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CuadroTexto 11">
              <a:extLst>
                <a:ext uri="{FF2B5EF4-FFF2-40B4-BE49-F238E27FC236}">
                  <a16:creationId xmlns:a16="http://schemas.microsoft.com/office/drawing/2014/main" id="{0F569A06-9B20-B215-7AFA-5B8EA817D620}"/>
                </a:ext>
              </a:extLst>
            </p:cNvPr>
            <p:cNvSpPr txBox="1"/>
            <p:nvPr/>
          </p:nvSpPr>
          <p:spPr>
            <a:xfrm>
              <a:off x="6106907" y="2342566"/>
              <a:ext cx="1249637" cy="409343"/>
            </a:xfrm>
            <a:prstGeom prst="rect">
              <a:avLst/>
            </a:prstGeom>
            <a:noFill/>
          </p:spPr>
          <p:txBody>
            <a:bodyPr wrap="none" lIns="0" tIns="0" rIns="0" bIns="0" rtlCol="0">
              <a:spAutoFit/>
            </a:bodyPr>
            <a:lstStyle/>
            <a:p>
              <a:pPr algn="ctr">
                <a:lnSpc>
                  <a:spcPct val="90000"/>
                </a:lnSpc>
                <a:spcBef>
                  <a:spcPts val="600"/>
                </a:spcBef>
              </a:pPr>
              <a:r>
                <a:rPr lang="en-US" sz="1200" b="1" dirty="0">
                  <a:latin typeface="Neue Haas Grotesk Text Pro" panose="020B0504020202020204" pitchFamily="34" charset="77"/>
                </a:rPr>
                <a:t>Hitachi Services </a:t>
              </a:r>
            </a:p>
            <a:p>
              <a:pPr algn="ctr">
                <a:lnSpc>
                  <a:spcPct val="90000"/>
                </a:lnSpc>
                <a:spcBef>
                  <a:spcPts val="600"/>
                </a:spcBef>
              </a:pPr>
              <a:r>
                <a:rPr lang="en-US" sz="1200" b="1" dirty="0">
                  <a:latin typeface="Neue Haas Grotesk Text Pro" panose="020B0504020202020204" pitchFamily="34" charset="77"/>
                </a:rPr>
                <a:t>Manager</a:t>
              </a:r>
            </a:p>
          </p:txBody>
        </p:sp>
      </p:grpSp>
    </p:spTree>
    <p:extLst>
      <p:ext uri="{BB962C8B-B14F-4D97-AF65-F5344CB8AC3E}">
        <p14:creationId xmlns:p14="http://schemas.microsoft.com/office/powerpoint/2010/main" val="150036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AB07-7DFA-DD29-35CE-BFCD6792B425}"/>
              </a:ext>
            </a:extLst>
          </p:cNvPr>
          <p:cNvSpPr>
            <a:spLocks noGrp="1"/>
          </p:cNvSpPr>
          <p:nvPr>
            <p:ph type="title"/>
          </p:nvPr>
        </p:nvSpPr>
        <p:spPr/>
        <p:txBody>
          <a:bodyPr/>
          <a:lstStyle/>
          <a:p>
            <a:r>
              <a:rPr lang="en-US" dirty="0"/>
              <a:t>STaaS Subscription | </a:t>
            </a:r>
            <a:r>
              <a:rPr lang="en-US" dirty="0">
                <a:solidFill>
                  <a:schemeClr val="bg1">
                    <a:lumMod val="50000"/>
                  </a:schemeClr>
                </a:solidFill>
              </a:rPr>
              <a:t>Service Catalog</a:t>
            </a:r>
          </a:p>
        </p:txBody>
      </p:sp>
      <p:grpSp>
        <p:nvGrpSpPr>
          <p:cNvPr id="3" name="Group 2">
            <a:extLst>
              <a:ext uri="{FF2B5EF4-FFF2-40B4-BE49-F238E27FC236}">
                <a16:creationId xmlns:a16="http://schemas.microsoft.com/office/drawing/2014/main" id="{5639527B-3A80-C6FB-571F-68F28CF90AC0}"/>
              </a:ext>
            </a:extLst>
          </p:cNvPr>
          <p:cNvGrpSpPr/>
          <p:nvPr/>
        </p:nvGrpSpPr>
        <p:grpSpPr>
          <a:xfrm>
            <a:off x="686817" y="1137036"/>
            <a:ext cx="7116066" cy="3304675"/>
            <a:chOff x="1815903" y="1280160"/>
            <a:chExt cx="7116066" cy="3304675"/>
          </a:xfrm>
        </p:grpSpPr>
        <p:pic>
          <p:nvPicPr>
            <p:cNvPr id="4" name="Picture 3">
              <a:extLst>
                <a:ext uri="{FF2B5EF4-FFF2-40B4-BE49-F238E27FC236}">
                  <a16:creationId xmlns:a16="http://schemas.microsoft.com/office/drawing/2014/main" id="{1D5E65D4-5805-D6D2-8F70-3CFA8C6CB1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15903" y="1280160"/>
              <a:ext cx="7116066" cy="3304675"/>
            </a:xfrm>
            <a:prstGeom prst="rect">
              <a:avLst/>
            </a:prstGeom>
          </p:spPr>
        </p:pic>
        <p:sp>
          <p:nvSpPr>
            <p:cNvPr id="5" name="TextBox 4">
              <a:extLst>
                <a:ext uri="{FF2B5EF4-FFF2-40B4-BE49-F238E27FC236}">
                  <a16:creationId xmlns:a16="http://schemas.microsoft.com/office/drawing/2014/main" id="{4E9E674C-A140-576B-0D62-0C6BED771193}"/>
                </a:ext>
              </a:extLst>
            </p:cNvPr>
            <p:cNvSpPr txBox="1"/>
            <p:nvPr/>
          </p:nvSpPr>
          <p:spPr>
            <a:xfrm>
              <a:off x="6673090" y="4273051"/>
              <a:ext cx="65" cy="110800"/>
            </a:xfrm>
            <a:prstGeom prst="rect">
              <a:avLst/>
            </a:prstGeom>
            <a:noFill/>
          </p:spPr>
          <p:txBody>
            <a:bodyPr wrap="none" lIns="0" tIns="0" rIns="0" bIns="0" rtlCol="0">
              <a:spAutoFit/>
            </a:bodyPr>
            <a:lstStyle/>
            <a:p>
              <a:pPr algn="l">
                <a:lnSpc>
                  <a:spcPct val="90000"/>
                </a:lnSpc>
                <a:spcBef>
                  <a:spcPts val="600"/>
                </a:spcBef>
              </a:pPr>
              <a:endParaRPr lang="en-US" sz="800" dirty="0">
                <a:solidFill>
                  <a:schemeClr val="accent3"/>
                </a:solidFill>
                <a:latin typeface="Neue Haas Grotesk Text Pro" panose="020B0504020202020204" pitchFamily="34" charset="77"/>
              </a:endParaRPr>
            </a:p>
          </p:txBody>
        </p:sp>
      </p:grpSp>
      <p:grpSp>
        <p:nvGrpSpPr>
          <p:cNvPr id="6" name="Group 5">
            <a:extLst>
              <a:ext uri="{FF2B5EF4-FFF2-40B4-BE49-F238E27FC236}">
                <a16:creationId xmlns:a16="http://schemas.microsoft.com/office/drawing/2014/main" id="{842BE719-C71A-0039-5957-45ED25307CAA}"/>
              </a:ext>
            </a:extLst>
          </p:cNvPr>
          <p:cNvGrpSpPr/>
          <p:nvPr/>
        </p:nvGrpSpPr>
        <p:grpSpPr>
          <a:xfrm>
            <a:off x="1921473" y="1985141"/>
            <a:ext cx="1644359" cy="672954"/>
            <a:chOff x="3050559" y="2128265"/>
            <a:chExt cx="1644359" cy="672954"/>
          </a:xfrm>
        </p:grpSpPr>
        <p:sp>
          <p:nvSpPr>
            <p:cNvPr id="7" name="TextBox 6">
              <a:extLst>
                <a:ext uri="{FF2B5EF4-FFF2-40B4-BE49-F238E27FC236}">
                  <a16:creationId xmlns:a16="http://schemas.microsoft.com/office/drawing/2014/main" id="{999A0C39-92F2-2144-A613-CE8A4CF81A06}"/>
                </a:ext>
              </a:extLst>
            </p:cNvPr>
            <p:cNvSpPr txBox="1"/>
            <p:nvPr/>
          </p:nvSpPr>
          <p:spPr>
            <a:xfrm>
              <a:off x="4008554" y="2203904"/>
              <a:ext cx="348203" cy="249299"/>
            </a:xfrm>
            <a:prstGeom prst="rect">
              <a:avLst/>
            </a:prstGeom>
            <a:noFill/>
          </p:spPr>
          <p:txBody>
            <a:bodyPr wrap="square" lIns="0" tIns="0" rIns="0" bIns="0" rtlCol="0">
              <a:spAutoFit/>
            </a:bodyPr>
            <a:lstStyle/>
            <a:p>
              <a:pPr algn="ctr">
                <a:lnSpc>
                  <a:spcPct val="90000"/>
                </a:lnSpc>
              </a:pPr>
              <a:r>
                <a:rPr lang="en-US" sz="600" b="1" dirty="0">
                  <a:solidFill>
                    <a:schemeClr val="accent2"/>
                  </a:solidFill>
                  <a:latin typeface="Neue Haas Grotesk Text Pro" panose="020B0504020202020204" pitchFamily="34" charset="77"/>
                </a:rPr>
                <a:t>Low Water Mark</a:t>
              </a:r>
            </a:p>
          </p:txBody>
        </p:sp>
        <p:cxnSp>
          <p:nvCxnSpPr>
            <p:cNvPr id="8" name="Straight Arrow Connector 7">
              <a:extLst>
                <a:ext uri="{FF2B5EF4-FFF2-40B4-BE49-F238E27FC236}">
                  <a16:creationId xmlns:a16="http://schemas.microsoft.com/office/drawing/2014/main" id="{75EFBAE0-735A-17F6-18B3-F1D03B49AC83}"/>
                </a:ext>
              </a:extLst>
            </p:cNvPr>
            <p:cNvCxnSpPr>
              <a:cxnSpLocks/>
              <a:stCxn id="12" idx="4"/>
            </p:cNvCxnSpPr>
            <p:nvPr/>
          </p:nvCxnSpPr>
          <p:spPr>
            <a:xfrm>
              <a:off x="3050559" y="2365615"/>
              <a:ext cx="3" cy="29248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9CD1A6-5C27-2D0F-8660-C72325FC95E3}"/>
                </a:ext>
              </a:extLst>
            </p:cNvPr>
            <p:cNvSpPr txBox="1"/>
            <p:nvPr/>
          </p:nvSpPr>
          <p:spPr>
            <a:xfrm>
              <a:off x="4346715" y="2128265"/>
              <a:ext cx="348203" cy="249299"/>
            </a:xfrm>
            <a:prstGeom prst="rect">
              <a:avLst/>
            </a:prstGeom>
            <a:noFill/>
          </p:spPr>
          <p:txBody>
            <a:bodyPr wrap="square" lIns="0" tIns="0" rIns="0" bIns="0" rtlCol="0">
              <a:spAutoFit/>
            </a:bodyPr>
            <a:lstStyle/>
            <a:p>
              <a:pPr algn="ctr">
                <a:lnSpc>
                  <a:spcPct val="90000"/>
                </a:lnSpc>
              </a:pPr>
              <a:r>
                <a:rPr lang="en-US" sz="600" b="1" dirty="0">
                  <a:solidFill>
                    <a:schemeClr val="accent2"/>
                  </a:solidFill>
                  <a:latin typeface="Neue Haas Grotesk Text Pro" panose="020B0504020202020204" pitchFamily="34" charset="77"/>
                </a:rPr>
                <a:t>High Water Mark</a:t>
              </a:r>
            </a:p>
          </p:txBody>
        </p:sp>
        <p:cxnSp>
          <p:nvCxnSpPr>
            <p:cNvPr id="10" name="Straight Arrow Connector 9">
              <a:extLst>
                <a:ext uri="{FF2B5EF4-FFF2-40B4-BE49-F238E27FC236}">
                  <a16:creationId xmlns:a16="http://schemas.microsoft.com/office/drawing/2014/main" id="{C3AD295C-5EC2-3F3D-976B-529D3D962133}"/>
                </a:ext>
              </a:extLst>
            </p:cNvPr>
            <p:cNvCxnSpPr>
              <a:cxnSpLocks/>
              <a:stCxn id="9" idx="2"/>
            </p:cNvCxnSpPr>
            <p:nvPr/>
          </p:nvCxnSpPr>
          <p:spPr>
            <a:xfrm>
              <a:off x="4520817" y="2377564"/>
              <a:ext cx="0" cy="423655"/>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044F8DE-50B0-E426-06BE-39ED603DF320}"/>
              </a:ext>
            </a:extLst>
          </p:cNvPr>
          <p:cNvGrpSpPr/>
          <p:nvPr/>
        </p:nvGrpSpPr>
        <p:grpSpPr>
          <a:xfrm>
            <a:off x="2899062" y="1257763"/>
            <a:ext cx="633807" cy="1107852"/>
            <a:chOff x="3344551" y="1280656"/>
            <a:chExt cx="766857" cy="1107852"/>
          </a:xfrm>
        </p:grpSpPr>
        <p:sp>
          <p:nvSpPr>
            <p:cNvPr id="12" name="Oval 11">
              <a:extLst>
                <a:ext uri="{FF2B5EF4-FFF2-40B4-BE49-F238E27FC236}">
                  <a16:creationId xmlns:a16="http://schemas.microsoft.com/office/drawing/2014/main" id="{E292A565-8706-182A-6AD9-CEAB3F51FCD2}"/>
                </a:ext>
              </a:extLst>
            </p:cNvPr>
            <p:cNvSpPr/>
            <p:nvPr/>
          </p:nvSpPr>
          <p:spPr>
            <a:xfrm>
              <a:off x="3344551" y="2008034"/>
              <a:ext cx="366598" cy="380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mj-lt"/>
              </a:endParaRPr>
            </a:p>
          </p:txBody>
        </p:sp>
        <p:cxnSp>
          <p:nvCxnSpPr>
            <p:cNvPr id="13" name="Straight Arrow Connector 12">
              <a:extLst>
                <a:ext uri="{FF2B5EF4-FFF2-40B4-BE49-F238E27FC236}">
                  <a16:creationId xmlns:a16="http://schemas.microsoft.com/office/drawing/2014/main" id="{1EB35F73-9C14-0507-844D-E31772972D21}"/>
                </a:ext>
              </a:extLst>
            </p:cNvPr>
            <p:cNvCxnSpPr>
              <a:cxnSpLocks/>
              <a:stCxn id="12" idx="0"/>
            </p:cNvCxnSpPr>
            <p:nvPr/>
          </p:nvCxnSpPr>
          <p:spPr>
            <a:xfrm flipV="1">
              <a:off x="3527851" y="1643096"/>
              <a:ext cx="214292" cy="36493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F13C56-1DFA-70CE-0616-04A16C7D4664}"/>
                </a:ext>
              </a:extLst>
            </p:cNvPr>
            <p:cNvSpPr txBox="1"/>
            <p:nvPr/>
          </p:nvSpPr>
          <p:spPr>
            <a:xfrm>
              <a:off x="3531492" y="1280656"/>
              <a:ext cx="579916" cy="332399"/>
            </a:xfrm>
            <a:prstGeom prst="rect">
              <a:avLst/>
            </a:prstGeom>
            <a:noFill/>
          </p:spPr>
          <p:txBody>
            <a:bodyPr wrap="square" lIns="0" tIns="0" rIns="0" bIns="0" rtlCol="0">
              <a:spAutoFit/>
            </a:bodyPr>
            <a:lstStyle/>
            <a:p>
              <a:pPr algn="ctr">
                <a:lnSpc>
                  <a:spcPct val="90000"/>
                </a:lnSpc>
              </a:pPr>
              <a:r>
                <a:rPr lang="en-US" sz="800" b="1" dirty="0">
                  <a:solidFill>
                    <a:schemeClr val="accent2"/>
                  </a:solidFill>
                  <a:latin typeface="Neue Haas Grotesk Text Pro" panose="020B0504020202020204" pitchFamily="34" charset="77"/>
                </a:rPr>
                <a:t>Minimum Commit (MCV)</a:t>
              </a:r>
            </a:p>
          </p:txBody>
        </p:sp>
      </p:grpSp>
      <p:sp>
        <p:nvSpPr>
          <p:cNvPr id="15" name="Rectangle 14">
            <a:extLst>
              <a:ext uri="{FF2B5EF4-FFF2-40B4-BE49-F238E27FC236}">
                <a16:creationId xmlns:a16="http://schemas.microsoft.com/office/drawing/2014/main" id="{C6549DF1-30D4-7547-6975-721C424598B5}"/>
              </a:ext>
            </a:extLst>
          </p:cNvPr>
          <p:cNvSpPr/>
          <p:nvPr/>
        </p:nvSpPr>
        <p:spPr>
          <a:xfrm>
            <a:off x="4586495" y="3035543"/>
            <a:ext cx="650240" cy="30177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10681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4.44444E-6 L 0.00018 -0.07808 " pathEditMode="relative" rAng="0" ptsTypes="AA">
                                      <p:cBhvr>
                                        <p:cTn id="21" dur="2000" fill="hold"/>
                                        <p:tgtEl>
                                          <p:spTgt spid="15"/>
                                        </p:tgtEl>
                                        <p:attrNameLst>
                                          <p:attrName>ppt_x</p:attrName>
                                          <p:attrName>ppt_y</p:attrName>
                                        </p:attrNameLst>
                                      </p:cBhvr>
                                      <p:rCtr x="0" y="-39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ags/tag2.xml><?xml version="1.0" encoding="utf-8"?>
<p:tagLst xmlns:a="http://schemas.openxmlformats.org/drawingml/2006/main" xmlns:r="http://schemas.openxmlformats.org/officeDocument/2006/relationships" xmlns:p="http://schemas.openxmlformats.org/presentationml/2006/main">
  <p:tag name="TIMING" val="|6.4|32.9|19.8|19.3"/>
</p:tagLst>
</file>

<file path=ppt/tags/tag3.xml><?xml version="1.0" encoding="utf-8"?>
<p:tagLst xmlns:a="http://schemas.openxmlformats.org/drawingml/2006/main" xmlns:r="http://schemas.openxmlformats.org/officeDocument/2006/relationships" xmlns:p="http://schemas.openxmlformats.org/presentationml/2006/main">
  <p:tag name="TIMING" val="|6.7|15.6|15.8|22.4|19.9|30.7|0"/>
</p:tagLst>
</file>

<file path=ppt/tags/tag4.xml><?xml version="1.0" encoding="utf-8"?>
<p:tagLst xmlns:a="http://schemas.openxmlformats.org/drawingml/2006/main" xmlns:r="http://schemas.openxmlformats.org/officeDocument/2006/relationships" xmlns:p="http://schemas.openxmlformats.org/presentationml/2006/main">
  <p:tag name="TIMING" val="|5|11.1|10.9|28.6|11.1|6"/>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IMING" val="|5.2|4.3|8.9|6.1|16.5|5.4|7.1"/>
</p:tagLst>
</file>

<file path=ppt/tags/tag8.xml><?xml version="1.0" encoding="utf-8"?>
<p:tagLst xmlns:a="http://schemas.openxmlformats.org/drawingml/2006/main" xmlns:r="http://schemas.openxmlformats.org/officeDocument/2006/relationships" xmlns:p="http://schemas.openxmlformats.org/presentationml/2006/main">
  <p:tag name="TIMING" val="|5.6|28|38.9"/>
</p:tagLst>
</file>

<file path=ppt/theme/theme1.xml><?xml version="1.0" encoding="utf-8"?>
<a:theme xmlns:a="http://schemas.openxmlformats.org/drawingml/2006/main" name="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18Apr2023" id="{1A8790D3-3CA0-A94F-A4E4-43B35BCD84BB}" vid="{D4ADF9D5-6019-0F4B-841A-3BFC3812EC33}"/>
    </a:ext>
  </a:extLst>
</a:theme>
</file>

<file path=ppt/theme/theme2.xml><?xml version="1.0" encoding="utf-8"?>
<a:theme xmlns:a="http://schemas.openxmlformats.org/drawingml/2006/main" name="HV2019">
  <a:themeElements>
    <a:clrScheme name="HV2022">
      <a:dk1>
        <a:srgbClr val="414141"/>
      </a:dk1>
      <a:lt1>
        <a:srgbClr val="FFFFFF"/>
      </a:lt1>
      <a:dk2>
        <a:srgbClr val="000000"/>
      </a:dk2>
      <a:lt2>
        <a:srgbClr val="B4B4BC"/>
      </a:lt2>
      <a:accent1>
        <a:srgbClr val="00477B"/>
      </a:accent1>
      <a:accent2>
        <a:srgbClr val="CC0000"/>
      </a:accent2>
      <a:accent3>
        <a:srgbClr val="001933"/>
      </a:accent3>
      <a:accent4>
        <a:srgbClr val="3CACB1"/>
      </a:accent4>
      <a:accent5>
        <a:srgbClr val="4B58A2"/>
      </a:accent5>
      <a:accent6>
        <a:srgbClr val="FEC22B"/>
      </a:accent6>
      <a:hlink>
        <a:srgbClr val="CC0000"/>
      </a:hlink>
      <a:folHlink>
        <a:srgbClr val="525252"/>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spcBef>
            <a:spcPts val="600"/>
          </a:spcBef>
          <a:defRPr sz="1600" dirty="0" smtClean="0">
            <a:solidFill>
              <a:schemeClr val="accent3"/>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18Aug2023" id="{3969B7D2-8837-C544-A7C0-D4C7A8490CC0}" vid="{CD45D332-C4BB-5042-B3B6-4536B939A9C3}"/>
    </a:ext>
  </a:ext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573bdbb-d5ad-43ee-80f1-498458efcac6" xsi:nil="true"/>
    <lcf76f155ced4ddcb4097134ff3c332f xmlns="3e41012b-d678-43db-8788-003baf1337b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D6A2EE04F07F429EE3D2D125C7BA8E" ma:contentTypeVersion="14" ma:contentTypeDescription="Create a new document." ma:contentTypeScope="" ma:versionID="971098cef36c1bf8048d1c9423e5a17f">
  <xsd:schema xmlns:xsd="http://www.w3.org/2001/XMLSchema" xmlns:xs="http://www.w3.org/2001/XMLSchema" xmlns:p="http://schemas.microsoft.com/office/2006/metadata/properties" xmlns:ns2="3e41012b-d678-43db-8788-003baf1337b8" xmlns:ns3="d573bdbb-d5ad-43ee-80f1-498458efcac6" targetNamespace="http://schemas.microsoft.com/office/2006/metadata/properties" ma:root="true" ma:fieldsID="e8344cba542d668114948a28b6507975" ns2:_="" ns3:_="">
    <xsd:import namespace="3e41012b-d678-43db-8788-003baf1337b8"/>
    <xsd:import namespace="d573bdbb-d5ad-43ee-80f1-498458efca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41012b-d678-43db-8788-003baf133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7650c0f-eee0-4e17-8522-a3a6532ea55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73bdbb-d5ad-43ee-80f1-498458efca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f737be-ad8d-4154-83cc-d0067bf64c5b}" ma:internalName="TaxCatchAll" ma:showField="CatchAllData" ma:web="d573bdbb-d5ad-43ee-80f1-498458efca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C67C0-89DF-42CB-B6B2-1D88CF2C1773}">
  <ds:schemaRefs>
    <ds:schemaRef ds:uri="http://schemas.microsoft.com/sharepoint/v3/contenttype/forms"/>
  </ds:schemaRefs>
</ds:datastoreItem>
</file>

<file path=customXml/itemProps2.xml><?xml version="1.0" encoding="utf-8"?>
<ds:datastoreItem xmlns:ds="http://schemas.openxmlformats.org/officeDocument/2006/customXml" ds:itemID="{FC86DB61-D6BB-4655-A234-DB58689FF75A}">
  <ds:schemaRefs>
    <ds:schemaRef ds:uri="http://www.w3.org/XML/1998/namespace"/>
    <ds:schemaRef ds:uri="4eacf25c-2db3-411b-92e9-285cb1c14c9b"/>
    <ds:schemaRef ds:uri="http://purl.org/dc/terms/"/>
    <ds:schemaRef ds:uri="26051ba9-bbd3-4daf-bd5e-286aa12df3bf"/>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d573bdbb-d5ad-43ee-80f1-498458efcac6"/>
    <ds:schemaRef ds:uri="3e41012b-d678-43db-8788-003baf1337b8"/>
  </ds:schemaRefs>
</ds:datastoreItem>
</file>

<file path=customXml/itemProps3.xml><?xml version="1.0" encoding="utf-8"?>
<ds:datastoreItem xmlns:ds="http://schemas.openxmlformats.org/officeDocument/2006/customXml" ds:itemID="{7763CDE4-1E58-4CA9-AEDB-C45DB6898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41012b-d678-43db-8788-003baf1337b8"/>
    <ds:schemaRef ds:uri="d573bdbb-d5ad-43ee-80f1-498458efc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HV2019</Template>
  <TotalTime>63297</TotalTime>
  <Words>4535</Words>
  <Application>Microsoft Office PowerPoint</Application>
  <PresentationFormat>On-screen Show (16:9)</PresentationFormat>
  <Paragraphs>472</Paragraphs>
  <Slides>17</Slides>
  <Notes>16</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8" baseType="lpstr">
      <vt:lpstr>Arial</vt:lpstr>
      <vt:lpstr>Calibri</vt:lpstr>
      <vt:lpstr>HelveticaNeueLT Std</vt:lpstr>
      <vt:lpstr>Montserrat Thin</vt:lpstr>
      <vt:lpstr>Neue Haas Grotesk Text Pro</vt:lpstr>
      <vt:lpstr>Symbol</vt:lpstr>
      <vt:lpstr>Times New Roman</vt:lpstr>
      <vt:lpstr>Wingdings</vt:lpstr>
      <vt:lpstr>HV2024</vt:lpstr>
      <vt:lpstr>HV2019</vt:lpstr>
      <vt:lpstr>think-cell Slide</vt:lpstr>
      <vt:lpstr>PowerPoint Presentation</vt:lpstr>
      <vt:lpstr>Why Sell Infrastructure as a Service (IaaS)?</vt:lpstr>
      <vt:lpstr>EverFlex Infrastructure as a Service | EverFlex IaaS</vt:lpstr>
      <vt:lpstr>EverFlex | IaaS Portfolio</vt:lpstr>
      <vt:lpstr>EverFlex | IaaS Subscription Portfolio</vt:lpstr>
      <vt:lpstr>EverFlex | Storage as a Service (STaaS) Subscription</vt:lpstr>
      <vt:lpstr>STaaS Subscription | Service Attributes</vt:lpstr>
      <vt:lpstr>STaaS Subscription | Hitachi Services Manager</vt:lpstr>
      <vt:lpstr>STaaS Subscription | Service Catalog</vt:lpstr>
      <vt:lpstr>STaaS Subscription | Billing Model</vt:lpstr>
      <vt:lpstr>STaaS Subscription | Managed Your Way</vt:lpstr>
      <vt:lpstr>STaaS Subscription | Managed Your Way</vt:lpstr>
      <vt:lpstr>EverFlex STaaS | Engaging with Partners</vt:lpstr>
      <vt:lpstr>STaaS Subscription | Key Differentiators</vt:lpstr>
      <vt:lpstr>STaaS/IaaS | Next Steps</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Marta Fernandez</dc:creator>
  <cp:keywords/>
  <dc:description/>
  <cp:lastModifiedBy>Emmee Terry</cp:lastModifiedBy>
  <cp:revision>222</cp:revision>
  <cp:lastPrinted>2023-11-30T14:54:05Z</cp:lastPrinted>
  <dcterms:created xsi:type="dcterms:W3CDTF">2023-10-11T13:29:21Z</dcterms:created>
  <dcterms:modified xsi:type="dcterms:W3CDTF">2024-10-08T21:59:45Z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0x01010043D6A2EE04F07F429EE3D2D125C7BA8E</vt:lpwstr>
  </property>
  <property fmtid="{D5CDD505-2E9C-101B-9397-08002B2CF9AE}" pid="4" name="MSIP_Label_2ee3c613-42e5-4edf-8ae0-45fb7b330235_Enabled">
    <vt:lpwstr>true</vt:lpwstr>
  </property>
  <property fmtid="{D5CDD505-2E9C-101B-9397-08002B2CF9AE}" pid="5" name="MSIP_Label_2ee3c613-42e5-4edf-8ae0-45fb7b330235_SetDate">
    <vt:lpwstr>2024-09-16T16:06:22Z</vt:lpwstr>
  </property>
  <property fmtid="{D5CDD505-2E9C-101B-9397-08002B2CF9AE}" pid="6" name="MSIP_Label_2ee3c613-42e5-4edf-8ae0-45fb7b330235_Method">
    <vt:lpwstr>Privileged</vt:lpwstr>
  </property>
  <property fmtid="{D5CDD505-2E9C-101B-9397-08002B2CF9AE}" pid="7" name="MSIP_Label_2ee3c613-42e5-4edf-8ae0-45fb7b330235_Name">
    <vt:lpwstr>Confidential - External ( Under NDA )</vt:lpwstr>
  </property>
  <property fmtid="{D5CDD505-2E9C-101B-9397-08002B2CF9AE}" pid="8" name="MSIP_Label_2ee3c613-42e5-4edf-8ae0-45fb7b330235_SiteId">
    <vt:lpwstr>18791e17-6159-4f52-a8d4-de814ca8284a</vt:lpwstr>
  </property>
  <property fmtid="{D5CDD505-2E9C-101B-9397-08002B2CF9AE}" pid="9" name="MSIP_Label_2ee3c613-42e5-4edf-8ae0-45fb7b330235_ActionId">
    <vt:lpwstr>16674fe5-a712-43a7-b6c5-f1ed600158f4</vt:lpwstr>
  </property>
  <property fmtid="{D5CDD505-2E9C-101B-9397-08002B2CF9AE}" pid="10" name="MSIP_Label_2ee3c613-42e5-4edf-8ae0-45fb7b330235_ContentBits">
    <vt:lpwstr>2</vt:lpwstr>
  </property>
  <property fmtid="{D5CDD505-2E9C-101B-9397-08002B2CF9AE}" pid="11" name="ClassificationContentMarkingFooterLocations">
    <vt:lpwstr>HV2024:4\HV2019:3</vt:lpwstr>
  </property>
  <property fmtid="{D5CDD505-2E9C-101B-9397-08002B2CF9AE}" pid="12" name="ClassificationContentMarkingFooterText">
    <vt:lpwstr>Hitachi Vantara Confidential - for external use under NDA</vt:lpwstr>
  </property>
</Properties>
</file>